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9"/>
  </p:notesMasterIdLst>
  <p:sldIdLst>
    <p:sldId id="256" r:id="rId2"/>
    <p:sldId id="257" r:id="rId3"/>
    <p:sldId id="293" r:id="rId4"/>
    <p:sldId id="292" r:id="rId5"/>
    <p:sldId id="294" r:id="rId6"/>
    <p:sldId id="295" r:id="rId7"/>
    <p:sldId id="296" r:id="rId8"/>
    <p:sldId id="297" r:id="rId9"/>
    <p:sldId id="311" r:id="rId10"/>
    <p:sldId id="320" r:id="rId11"/>
    <p:sldId id="321" r:id="rId12"/>
    <p:sldId id="305" r:id="rId13"/>
    <p:sldId id="306" r:id="rId14"/>
    <p:sldId id="310" r:id="rId15"/>
    <p:sldId id="313" r:id="rId16"/>
    <p:sldId id="304" r:id="rId17"/>
    <p:sldId id="317" r:id="rId18"/>
    <p:sldId id="312" r:id="rId19"/>
    <p:sldId id="316" r:id="rId20"/>
    <p:sldId id="319" r:id="rId21"/>
    <p:sldId id="298" r:id="rId22"/>
    <p:sldId id="309" r:id="rId23"/>
    <p:sldId id="308" r:id="rId24"/>
    <p:sldId id="314" r:id="rId25"/>
    <p:sldId id="315" r:id="rId26"/>
    <p:sldId id="318" r:id="rId27"/>
    <p:sldId id="267" r:id="rId28"/>
    <p:sldId id="303" r:id="rId29"/>
    <p:sldId id="301" r:id="rId30"/>
    <p:sldId id="300" r:id="rId31"/>
    <p:sldId id="299" r:id="rId32"/>
    <p:sldId id="302" r:id="rId33"/>
    <p:sldId id="324" r:id="rId34"/>
    <p:sldId id="323" r:id="rId35"/>
    <p:sldId id="290" r:id="rId36"/>
    <p:sldId id="322" r:id="rId37"/>
    <p:sldId id="268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71"/>
    <a:srgbClr val="FFCC00"/>
    <a:srgbClr val="C26F30"/>
    <a:srgbClr val="9AACB2"/>
    <a:srgbClr val="FFFF00"/>
    <a:srgbClr val="E9A397"/>
    <a:srgbClr val="CC9B00"/>
    <a:srgbClr val="AFA49D"/>
    <a:srgbClr val="BFA08D"/>
    <a:srgbClr val="6B7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770" autoAdjust="0"/>
  </p:normalViewPr>
  <p:slideViewPr>
    <p:cSldViewPr>
      <p:cViewPr varScale="1">
        <p:scale>
          <a:sx n="134" d="100"/>
          <a:sy n="134" d="100"/>
        </p:scale>
        <p:origin x="-76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0F18B-3143-4A13-98D3-CB7940FF4249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06AF-CDAE-40B5-B280-512804290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2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1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0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2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7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0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4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E37C-727C-4419-A56C-DC3DFCF69DEC}" type="datetimeFigureOut">
              <a:rPr lang="ko-KR" altLang="en-US" smtClean="0"/>
              <a:t>2016-02-17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0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1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76.png"/><Relationship Id="rId18" Type="http://schemas.openxmlformats.org/officeDocument/2006/relationships/image" Target="../media/image31.png"/><Relationship Id="rId3" Type="http://schemas.microsoft.com/office/2007/relationships/hdphoto" Target="../media/hdphoto1.wdp"/><Relationship Id="rId21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23.png"/><Relationship Id="rId15" Type="http://schemas.openxmlformats.org/officeDocument/2006/relationships/image" Target="../media/image77.png"/><Relationship Id="rId23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Relationship Id="rId14" Type="http://schemas.openxmlformats.org/officeDocument/2006/relationships/image" Target="../media/image25.png"/><Relationship Id="rId2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1.wdp"/><Relationship Id="rId7" Type="http://schemas.openxmlformats.org/officeDocument/2006/relationships/image" Target="../media/image8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3.png"/><Relationship Id="rId18" Type="http://schemas.openxmlformats.org/officeDocument/2006/relationships/image" Target="../media/image32.png"/><Relationship Id="rId3" Type="http://schemas.microsoft.com/office/2007/relationships/hdphoto" Target="../media/hdphoto1.wdp"/><Relationship Id="rId21" Type="http://schemas.openxmlformats.org/officeDocument/2006/relationships/image" Target="../media/image87.png"/><Relationship Id="rId7" Type="http://schemas.openxmlformats.org/officeDocument/2006/relationships/image" Target="../media/image86.png"/><Relationship Id="rId12" Type="http://schemas.openxmlformats.org/officeDocument/2006/relationships/image" Target="../media/image24.png"/><Relationship Id="rId17" Type="http://schemas.openxmlformats.org/officeDocument/2006/relationships/image" Target="../media/image35.png"/><Relationship Id="rId25" Type="http://schemas.openxmlformats.org/officeDocument/2006/relationships/image" Target="../media/image76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3.png"/><Relationship Id="rId24" Type="http://schemas.openxmlformats.org/officeDocument/2006/relationships/image" Target="../media/image77.png"/><Relationship Id="rId5" Type="http://schemas.openxmlformats.org/officeDocument/2006/relationships/image" Target="../media/image36.png"/><Relationship Id="rId15" Type="http://schemas.openxmlformats.org/officeDocument/2006/relationships/image" Target="../media/image25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1.png"/><Relationship Id="rId4" Type="http://schemas.openxmlformats.org/officeDocument/2006/relationships/image" Target="../media/image38.png"/><Relationship Id="rId9" Type="http://schemas.openxmlformats.org/officeDocument/2006/relationships/image" Target="../media/image27.png"/><Relationship Id="rId14" Type="http://schemas.openxmlformats.org/officeDocument/2006/relationships/image" Target="../media/image29.png"/><Relationship Id="rId2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4665"/>
            <a:ext cx="9144000" cy="3177698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latin typeface="1훈정글북 Regular" pitchFamily="18" charset="-127"/>
                <a:ea typeface="1훈정글북 Regular" pitchFamily="18" charset="-127"/>
              </a:rPr>
              <a:t>(titan wars)</a:t>
            </a:r>
            <a:r>
              <a:rPr lang="ko-KR" altLang="en-US" sz="9600" dirty="0" smtClean="0">
                <a:latin typeface="1훈정글북 Regular" pitchFamily="18" charset="-127"/>
                <a:ea typeface="1훈정글북 Regular" pitchFamily="18" charset="-127"/>
              </a:rPr>
              <a:t> </a:t>
            </a:r>
            <a:endParaRPr lang="ko-KR" altLang="en-US" sz="400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강우</a:t>
            </a:r>
            <a:r>
              <a:rPr lang="ko-KR" altLang="en-US" dirty="0"/>
              <a:t>호</a:t>
            </a:r>
          </a:p>
        </p:txBody>
      </p:sp>
    </p:spTree>
    <p:extLst>
      <p:ext uri="{BB962C8B-B14F-4D97-AF65-F5344CB8AC3E}">
        <p14:creationId xmlns:p14="http://schemas.microsoft.com/office/powerpoint/2010/main" val="406440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77" y="1199803"/>
            <a:ext cx="4452634" cy="2547838"/>
          </a:xfrm>
          <a:prstGeom prst="rect">
            <a:avLst/>
          </a:prstGeom>
          <a:noFill/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세계전쟁 이벤트</a:t>
            </a:r>
            <a:r>
              <a:rPr lang="en-US" altLang="ko-KR" sz="1600" dirty="0" smtClean="0"/>
              <a:t>2_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중앙지역 상세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왕좌에 오른 길드는 </a:t>
            </a:r>
            <a:r>
              <a:rPr lang="en-US" altLang="ko-KR" sz="1600" dirty="0" smtClean="0"/>
              <a:t>10 x 10 </a:t>
            </a:r>
            <a:r>
              <a:rPr lang="ko-KR" altLang="en-US" sz="1600" dirty="0" smtClean="0"/>
              <a:t>의 땅에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개의 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쟁탈전 전용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방어요새</a:t>
            </a:r>
            <a:r>
              <a:rPr lang="ko-KR" altLang="en-US" sz="1600" dirty="0" smtClean="0"/>
              <a:t>를 건설해야 한다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길드원당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개씩 요새를 배정받아  준비기간 동안 성장시킨다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전쟁은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시간 동안 진행되며 공격 측은 신비지역 안으로 이주할 수 없다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점령은 불가능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공격만 가능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1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94" y="2321322"/>
            <a:ext cx="4452634" cy="2547838"/>
          </a:xfrm>
          <a:prstGeom prst="rect">
            <a:avLst/>
          </a:prstGeom>
          <a:noFill/>
        </p:spPr>
      </p:pic>
      <p:sp>
        <p:nvSpPr>
          <p:cNvPr id="39" name="타원형 설명선 38"/>
          <p:cNvSpPr/>
          <p:nvPr/>
        </p:nvSpPr>
        <p:spPr>
          <a:xfrm>
            <a:off x="1628149" y="1165500"/>
            <a:ext cx="1440160" cy="551937"/>
          </a:xfrm>
          <a:prstGeom prst="wedgeEllipseCallout">
            <a:avLst>
              <a:gd name="adj1" fmla="val 18703"/>
              <a:gd name="adj2" fmla="val 185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저랩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길드원의</a:t>
            </a:r>
            <a:r>
              <a:rPr lang="ko-KR" altLang="en-US" sz="1100" dirty="0" smtClean="0"/>
              <a:t> 요새</a:t>
            </a:r>
            <a:endParaRPr lang="ko-KR" altLang="en-US" sz="1100" dirty="0"/>
          </a:p>
        </p:txBody>
      </p:sp>
      <p:sp>
        <p:nvSpPr>
          <p:cNvPr id="42" name="타원형 설명선 41"/>
          <p:cNvSpPr/>
          <p:nvPr/>
        </p:nvSpPr>
        <p:spPr>
          <a:xfrm>
            <a:off x="107504" y="1818920"/>
            <a:ext cx="1440160" cy="551937"/>
          </a:xfrm>
          <a:prstGeom prst="wedgeEllipseCallout">
            <a:avLst>
              <a:gd name="adj1" fmla="val 62748"/>
              <a:gd name="adj2" fmla="val 54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방어에 특화 된 요새</a:t>
            </a:r>
            <a:endParaRPr lang="ko-KR" altLang="en-US" sz="1100" dirty="0"/>
          </a:p>
        </p:txBody>
      </p:sp>
      <p:pic>
        <p:nvPicPr>
          <p:cNvPr id="49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2" y="2321322"/>
            <a:ext cx="4452634" cy="2547838"/>
          </a:xfrm>
          <a:prstGeom prst="rect">
            <a:avLst/>
          </a:prstGeom>
          <a:noFill/>
        </p:spPr>
      </p:pic>
      <p:pic>
        <p:nvPicPr>
          <p:cNvPr id="50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29" y="3429000"/>
            <a:ext cx="4452634" cy="2547838"/>
          </a:xfrm>
          <a:prstGeom prst="rect">
            <a:avLst/>
          </a:prstGeom>
          <a:noFill/>
        </p:spPr>
      </p:pic>
      <p:pic>
        <p:nvPicPr>
          <p:cNvPr id="54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83" y="225749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16" y="105273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2" y="120838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29" y="144146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503" y="169771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63" y="190464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593" y="212911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50" y="234430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9" y="260670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8" y="278947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14" y="299921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941" y="120838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3632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4035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800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76" y="209488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739" y="233451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9981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78" y="269197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92" y="292334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7" y="320199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10" y="3429943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758" y="363396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06" y="3841623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122" y="408850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385" y="432812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958" y="449343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124" y="468559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38" y="491695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65" y="314463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572" y="337772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46" y="363396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06" y="384089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36" y="406537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493" y="428055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52" y="454296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11" y="4725725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740" y="144146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21" y="164035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79" y="162426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23" y="184800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16" y="2104583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32832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30" y="2494355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274" y="271810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574" y="184800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83" y="289054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41" y="206319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15" y="231512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71" y="249981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64" y="269197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9" y="292901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41" y="184800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816" y="2053655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11" y="2053655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52" y="232559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483" y="226808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4" y="249981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316" y="250836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82" y="271810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0" y="291256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909" y="311299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16" y="250836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82" y="250836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83" y="276437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97" y="273927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0" y="2739272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53" y="2995698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511" y="297308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983" y="318542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64" y="269367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47" y="291728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095" y="2930510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7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50" y="312003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323" y="3123583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9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71" y="3350864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20" y="318018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32" y="3397667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6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71" y="359524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66" y="2967566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54273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0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83" y="337772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0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53" y="337772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1" descr="C:\work_2015\titan\proto\Sprites\Unit\ISO_Unit_Wall_d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52" y="3595241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1" descr="C:\work_2015\titan\proto\Sprites\Unit\ISO_Unit_Wall_d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859" y="3840899"/>
            <a:ext cx="507370" cy="56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타원형 설명선 100"/>
          <p:cNvSpPr/>
          <p:nvPr/>
        </p:nvSpPr>
        <p:spPr>
          <a:xfrm>
            <a:off x="395536" y="5006835"/>
            <a:ext cx="2073935" cy="970003"/>
          </a:xfrm>
          <a:prstGeom prst="wedgeEllipseCallout">
            <a:avLst>
              <a:gd name="adj1" fmla="val 54009"/>
              <a:gd name="adj2" fmla="val -1419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공격전용 요새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N</a:t>
            </a:r>
            <a:r>
              <a:rPr lang="ko-KR" altLang="en-US" sz="1100" dirty="0" smtClean="0"/>
              <a:t>분에 한번씩 인근 요새를 때린다</a:t>
            </a:r>
            <a:r>
              <a:rPr lang="en-US" altLang="ko-KR" sz="1100" dirty="0" smtClean="0"/>
              <a:t>. </a:t>
            </a:r>
          </a:p>
          <a:p>
            <a:pPr algn="ctr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4009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6" y="1703858"/>
            <a:ext cx="8677774" cy="4965502"/>
          </a:xfrm>
          <a:prstGeom prst="rect">
            <a:avLst/>
          </a:prstGeom>
          <a:noFill/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세계전쟁 이벤트</a:t>
            </a:r>
            <a:r>
              <a:rPr lang="en-US" altLang="ko-KR" sz="1600" dirty="0" smtClean="0"/>
              <a:t>2_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중앙요새 상세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쟁탈전 전용</a:t>
            </a:r>
            <a:r>
              <a:rPr lang="ko-KR" altLang="en-US" sz="1600" dirty="0" smtClean="0"/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방어요새</a:t>
            </a:r>
            <a:r>
              <a:rPr lang="ko-KR" altLang="en-US" sz="1600" dirty="0" smtClean="0"/>
              <a:t>는 일반 요새보다 방어력이 월등히 강하다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길드원당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개씩 요새를 배정받아  준비기간 동안 성장시킨다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전쟁은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시간 동안 진행되며 공격 측은 신비지역 안으로 이주할 수 없다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점령은 불가능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공격만 가능</a:t>
            </a:r>
            <a:r>
              <a:rPr lang="en-US" altLang="ko-KR" sz="1600" dirty="0" smtClean="0"/>
              <a:t>)</a:t>
            </a:r>
          </a:p>
        </p:txBody>
      </p:sp>
      <p:pic>
        <p:nvPicPr>
          <p:cNvPr id="142" name="Picture 3" descr="C:\work_2015\titan\proto\Sprites\Unit\ISO_Unit_Bankgold_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414" y="1125725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4" descr="C:\work_2015\titan\proto\Sprites\Unit\ISO_Unit_Bankperidot_e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533" y="126876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9" descr="C:\work_2015\titan\proto\Sprites\Unit\ISO_Unit_Magicalter_e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059" y="141277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0" descr="C:\work_2015\titan\proto\Sprites\Unit\ISO_Unit_Magiclab_e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07" y="162880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4482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95" y="202393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4" descr="C:\work_2015\titan\proto\Sprites\Unit\ISO_Unit_Pentagon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228460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41" y="250475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35" y="132231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12" y="150142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35" y="167173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12" y="185085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62" y="206084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39" y="223996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68" y="2519735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745" y="269884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28" y="2796285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05" y="297539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11" y="304224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88" y="322136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7" descr="C:\work_2015\titan\proto\Sprites\Unit\ISO_Unit_Engineer_e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23861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44" y="170385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957" y="187918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524" y="206554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51" y="231197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099" y="252799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39" y="270892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87" y="296004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99" y="317575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33" y="339018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82" y="180081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244" y="1989072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40" y="217814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539" y="2379482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85" y="256888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207" y="277146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30" y="297902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11" y="321120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95" y="3420882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84" y="366590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9" y="203357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800" y="2217528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63" y="241638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640" y="2611467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06" y="2817261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69" y="3016113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46" y="321120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31" y="3481688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94" y="368054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071" y="3875627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09" y="231197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48" y="2523357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44" y="271676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83" y="292814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70" y="311823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709" y="332962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22" y="352051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061" y="373190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87" y="3917827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26" y="4129214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51" y="255378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90" y="276516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86" y="2958572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25" y="316995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912" y="336004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51" y="3571436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64" y="3762324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03" y="397371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29" y="415963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368" y="437102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9" y="277108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68" y="298247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64" y="317587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03" y="3387266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890" y="3577356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129" y="378874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42" y="397963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81" y="419101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07" y="437694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46" y="4588332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0" y="306677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51" y="325073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14" y="3449582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91" y="364466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257" y="3850463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0" y="404931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97" y="4244402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82" y="451489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645" y="4713742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322" y="490882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1" y="429800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0" y="520103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2" y="541242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84" y="4129214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32191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19" y="541119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313" y="1083433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25" y="1226569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61" y="246980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48" y="2461295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488" y="198454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268" y="2196469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54" y="235591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19" y="259070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58" y="2762473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404" y="298589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61" y="3166785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26" y="3389419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19" y="361225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87" y="384130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2" y="249977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637" y="2711699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598" y="291974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09" y="313076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595" y="3311703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34" y="3516255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143" y="371485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40" y="392559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06" y="412748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33" y="433243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48" y="275053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63" y="2962466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24" y="317051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935" y="3381528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821" y="356247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60" y="3767022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69" y="396562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66" y="417636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535" y="437825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141" y="458319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01" y="295721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6" y="3169140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77" y="3377188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988" y="3588202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74" y="376914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13" y="3973696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422" y="4172295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19" y="4383035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03" y="4576657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62" y="478987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7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47" y="1144165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43" y="1880147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08" y="1873345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44" y="2599749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" y="2613947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7" y="2585521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80" y="332209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11" y="332209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44" y="4061211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정찰 및 활동 범위  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내 활동 범위는 요새로부터 </a:t>
            </a:r>
            <a:r>
              <a:rPr lang="en-US" altLang="ko-KR" sz="1600" dirty="0" smtClean="0"/>
              <a:t>n </a:t>
            </a:r>
            <a:r>
              <a:rPr lang="ko-KR" altLang="en-US" sz="1600" dirty="0" smtClean="0"/>
              <a:t>까지 이며 까마귀를 날려서 돌아다닌다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길드에 속해있으면 활동범위가 공유된다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en-US" altLang="ko-KR" sz="1600" dirty="0" err="1" smtClean="0"/>
              <a:t>Vip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최고등급은 활동 영역이 엄청나게 넓어진다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8" name="십이각형 7"/>
          <p:cNvSpPr/>
          <p:nvPr/>
        </p:nvSpPr>
        <p:spPr>
          <a:xfrm>
            <a:off x="1691680" y="3195901"/>
            <a:ext cx="1277189" cy="8091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9" name="타원형 설명선 8"/>
          <p:cNvSpPr/>
          <p:nvPr/>
        </p:nvSpPr>
        <p:spPr>
          <a:xfrm>
            <a:off x="179512" y="2084975"/>
            <a:ext cx="1440160" cy="983985"/>
          </a:xfrm>
          <a:prstGeom prst="wedgeEllipseCallout">
            <a:avLst>
              <a:gd name="adj1" fmla="val 57027"/>
              <a:gd name="adj2" fmla="val 95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요새가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개인 유저의 활동영역</a:t>
            </a:r>
            <a:endParaRPr lang="ko-KR" altLang="en-US" sz="1100" dirty="0"/>
          </a:p>
        </p:txBody>
      </p:sp>
      <p:sp>
        <p:nvSpPr>
          <p:cNvPr id="10" name="십이각형 9"/>
          <p:cNvSpPr/>
          <p:nvPr/>
        </p:nvSpPr>
        <p:spPr>
          <a:xfrm>
            <a:off x="3376804" y="3089658"/>
            <a:ext cx="1277189" cy="8091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1" name="십이각형 10"/>
          <p:cNvSpPr/>
          <p:nvPr/>
        </p:nvSpPr>
        <p:spPr>
          <a:xfrm>
            <a:off x="5959107" y="3089658"/>
            <a:ext cx="1277189" cy="8091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2" name="십이각형 11"/>
          <p:cNvSpPr/>
          <p:nvPr/>
        </p:nvSpPr>
        <p:spPr>
          <a:xfrm>
            <a:off x="3239300" y="4135541"/>
            <a:ext cx="2582303" cy="1601251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13" name="십이각형 12"/>
          <p:cNvSpPr/>
          <p:nvPr/>
        </p:nvSpPr>
        <p:spPr>
          <a:xfrm>
            <a:off x="3349373" y="2852936"/>
            <a:ext cx="3833214" cy="1282605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" name="타원형 설명선 13"/>
          <p:cNvSpPr/>
          <p:nvPr/>
        </p:nvSpPr>
        <p:spPr>
          <a:xfrm>
            <a:off x="2411759" y="1102444"/>
            <a:ext cx="3240361" cy="1366325"/>
          </a:xfrm>
          <a:prstGeom prst="wedgeEllipseCallout">
            <a:avLst>
              <a:gd name="adj1" fmla="val 18639"/>
              <a:gd name="adj2" fmla="val 79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요새가 많거나 길드에 속한 유저의 활동영역</a:t>
            </a:r>
            <a:endParaRPr lang="en-US" altLang="ko-KR" sz="1100" dirty="0" smtClean="0"/>
          </a:p>
        </p:txBody>
      </p:sp>
      <p:sp>
        <p:nvSpPr>
          <p:cNvPr id="15" name="타원형 설명선 14"/>
          <p:cNvSpPr/>
          <p:nvPr/>
        </p:nvSpPr>
        <p:spPr>
          <a:xfrm>
            <a:off x="1676580" y="5157192"/>
            <a:ext cx="1440160" cy="983985"/>
          </a:xfrm>
          <a:prstGeom prst="wedgeEllipseCallout">
            <a:avLst>
              <a:gd name="adj1" fmla="val 93636"/>
              <a:gd name="adj2" fmla="val -23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/>
              <a:t>Vip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유저의 활동영역</a:t>
            </a:r>
            <a:endParaRPr lang="en-US" altLang="ko-KR" sz="1100" dirty="0" smtClean="0"/>
          </a:p>
        </p:txBody>
      </p:sp>
      <p:pic>
        <p:nvPicPr>
          <p:cNvPr id="2" name="Picture 3" descr="C:\work_2015\titan\기획\제안서\st_sh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22" y="2979959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형 설명선 21"/>
          <p:cNvSpPr/>
          <p:nvPr/>
        </p:nvSpPr>
        <p:spPr>
          <a:xfrm>
            <a:off x="6300192" y="548680"/>
            <a:ext cx="2699792" cy="1704065"/>
          </a:xfrm>
          <a:prstGeom prst="wedgeEllipseCallout">
            <a:avLst>
              <a:gd name="adj1" fmla="val 34625"/>
              <a:gd name="adj2" fmla="val 10057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유료로 비행선을 빌려서 활동영역을 일시적으로 넓힐 수도 있다고 한다</a:t>
            </a:r>
            <a:r>
              <a:rPr lang="en-US" altLang="ko-KR" sz="1000" dirty="0" smtClean="0"/>
              <a:t>. 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 smtClean="0"/>
              <a:t>멀리 도망가야 할 때는 돈을 좀 쓰더라도 꼭 필요하다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23" name="십이각형 22"/>
          <p:cNvSpPr/>
          <p:nvPr/>
        </p:nvSpPr>
        <p:spPr>
          <a:xfrm>
            <a:off x="5959107" y="2852935"/>
            <a:ext cx="3058015" cy="1282605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2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64" y="3314749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388" y="3172583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691" y="3152290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41" y="4537150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5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847" y="1144165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43" y="1880147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08" y="1873345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44" y="2599749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3" y="2613947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67" y="2585521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80" y="332209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11" y="332209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44" y="4061211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 이동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1. 1</a:t>
            </a:r>
            <a:r>
              <a:rPr lang="ko-KR" altLang="en-US" sz="1600" dirty="0" smtClean="0"/>
              <a:t>칸에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분의 속도로 이주를 할 수 있으며 연료 아이템이 대량 소모된다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건물 위를 떠서 통과한다</a:t>
            </a:r>
            <a:r>
              <a:rPr lang="en-US" altLang="ko-KR" sz="1600" dirty="0" smtClean="0"/>
              <a:t>.)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이동을 시작하면 취소는 불가능 하며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방어</a:t>
            </a:r>
            <a:r>
              <a:rPr lang="en-US" altLang="ko-KR" sz="1600" dirty="0" smtClean="0"/>
              <a:t>’, ‘</a:t>
            </a:r>
            <a:r>
              <a:rPr lang="ko-KR" altLang="en-US" sz="1600" dirty="0" smtClean="0"/>
              <a:t>유료로 즉시 </a:t>
            </a:r>
            <a:r>
              <a:rPr lang="ko-KR" altLang="en-US" sz="1600" dirty="0" err="1" smtClean="0"/>
              <a:t>워프</a:t>
            </a:r>
            <a:r>
              <a:rPr lang="en-US" altLang="ko-KR" sz="1600" dirty="0" smtClean="0"/>
              <a:t>’, ‘</a:t>
            </a:r>
            <a:r>
              <a:rPr lang="ko-KR" altLang="en-US" sz="1600" dirty="0" smtClean="0"/>
              <a:t>보호막 사용하기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만 가능 하다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이동 중에도 점령군에게 요새를 강탈당할 수 있으니 중요한 요새는 보호막이 필수다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17" name="십이각형 16"/>
          <p:cNvSpPr/>
          <p:nvPr/>
        </p:nvSpPr>
        <p:spPr>
          <a:xfrm>
            <a:off x="539552" y="2619837"/>
            <a:ext cx="3528392" cy="1961291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2050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64" y="3242741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578" y="3005595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3723416" y="3450453"/>
            <a:ext cx="288032" cy="165138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2" idx="1"/>
          </p:cNvCxnSpPr>
          <p:nvPr/>
        </p:nvCxnSpPr>
        <p:spPr>
          <a:xfrm>
            <a:off x="2447764" y="3511570"/>
            <a:ext cx="1275652" cy="2145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87824" y="3356992"/>
            <a:ext cx="6480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19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분 남음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29" name="십이각형 28"/>
          <p:cNvSpPr/>
          <p:nvPr/>
        </p:nvSpPr>
        <p:spPr>
          <a:xfrm>
            <a:off x="5004048" y="3683269"/>
            <a:ext cx="3528392" cy="1961291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30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760" y="4306173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36837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화살표 연결선 32"/>
          <p:cNvCxnSpPr/>
          <p:nvPr/>
        </p:nvCxnSpPr>
        <p:spPr>
          <a:xfrm>
            <a:off x="2447764" y="3600482"/>
            <a:ext cx="3991856" cy="98064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16016" y="4090729"/>
            <a:ext cx="841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FF00"/>
                </a:solidFill>
              </a:rPr>
              <a:t>3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시간 남음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501597" y="1988840"/>
            <a:ext cx="1430443" cy="11933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work_2015\titan\기획\제안서\st_magicsqu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92" y="1520779"/>
            <a:ext cx="603796" cy="6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형 설명선 42"/>
          <p:cNvSpPr/>
          <p:nvPr/>
        </p:nvSpPr>
        <p:spPr>
          <a:xfrm>
            <a:off x="2920564" y="1520780"/>
            <a:ext cx="1545262" cy="922578"/>
          </a:xfrm>
          <a:prstGeom prst="wedgeEllipseCallout">
            <a:avLst>
              <a:gd name="adj1" fmla="val 21413"/>
              <a:gd name="adj2" fmla="val 78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 중에는 반격이 불가능하므로 공격 당하기 쉽다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45" name="타원형 설명선 44"/>
          <p:cNvSpPr/>
          <p:nvPr/>
        </p:nvSpPr>
        <p:spPr>
          <a:xfrm>
            <a:off x="475928" y="1254844"/>
            <a:ext cx="2609453" cy="1212225"/>
          </a:xfrm>
          <a:prstGeom prst="wedgeEllipseCallout">
            <a:avLst>
              <a:gd name="adj1" fmla="val 44083"/>
              <a:gd name="adj2" fmla="val 8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내 영역 내에선 연료만 있으면 이동이 가능하다</a:t>
            </a:r>
            <a:r>
              <a:rPr lang="en-US" altLang="ko-KR" sz="1400" dirty="0" smtClean="0"/>
              <a:t>.</a:t>
            </a:r>
            <a:endParaRPr lang="en-US" altLang="ko-KR" sz="1100" dirty="0"/>
          </a:p>
          <a:p>
            <a:pPr algn="ctr"/>
            <a:r>
              <a:rPr lang="ko-KR" altLang="en-US" sz="1100" dirty="0" smtClean="0">
                <a:solidFill>
                  <a:srgbClr val="FFCC00"/>
                </a:solidFill>
              </a:rPr>
              <a:t>단</a:t>
            </a:r>
            <a:r>
              <a:rPr lang="en-US" altLang="ko-KR" sz="1100" dirty="0" smtClean="0">
                <a:solidFill>
                  <a:srgbClr val="FFCC00"/>
                </a:solidFill>
              </a:rPr>
              <a:t>,</a:t>
            </a:r>
            <a:r>
              <a:rPr lang="ko-KR" altLang="en-US" sz="1100" dirty="0" smtClean="0">
                <a:solidFill>
                  <a:srgbClr val="FFCC00"/>
                </a:solidFill>
              </a:rPr>
              <a:t> 무방비 상태로 오래 날아가야 한다</a:t>
            </a:r>
            <a:r>
              <a:rPr lang="en-US" altLang="ko-KR" sz="1100" dirty="0" smtClean="0">
                <a:solidFill>
                  <a:srgbClr val="FFCC00"/>
                </a:solidFill>
              </a:rPr>
              <a:t>. </a:t>
            </a:r>
          </a:p>
        </p:txBody>
      </p:sp>
      <p:sp>
        <p:nvSpPr>
          <p:cNvPr id="46" name="타원형 설명선 45"/>
          <p:cNvSpPr/>
          <p:nvPr/>
        </p:nvSpPr>
        <p:spPr>
          <a:xfrm>
            <a:off x="5156321" y="1921935"/>
            <a:ext cx="2436279" cy="1435057"/>
          </a:xfrm>
          <a:prstGeom prst="wedgeEllipseCallout">
            <a:avLst>
              <a:gd name="adj1" fmla="val -43847"/>
              <a:gd name="adj2" fmla="val 69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내 영역 밖이라도 친구가 부르면 갈 수 있다</a:t>
            </a:r>
            <a:r>
              <a:rPr lang="en-US" altLang="ko-KR" sz="1200" dirty="0" smtClean="0"/>
              <a:t>.</a:t>
            </a:r>
          </a:p>
          <a:p>
            <a:pPr algn="ctr"/>
            <a:endParaRPr lang="en-US" altLang="ko-KR" sz="1200" dirty="0" smtClean="0"/>
          </a:p>
          <a:p>
            <a:pPr algn="ctr"/>
            <a:r>
              <a:rPr lang="ko-KR" altLang="en-US" sz="1100" dirty="0" smtClean="0">
                <a:solidFill>
                  <a:srgbClr val="FFCC00"/>
                </a:solidFill>
              </a:rPr>
              <a:t>보호막 사용을 유도하자</a:t>
            </a:r>
            <a:endParaRPr lang="en-US" altLang="ko-KR" sz="1100" dirty="0" smtClean="0">
              <a:solidFill>
                <a:srgbClr val="FFCC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CC00"/>
                </a:solidFill>
              </a:rPr>
              <a:t>아니면 </a:t>
            </a:r>
            <a:r>
              <a:rPr lang="ko-KR" altLang="en-US" sz="1100" dirty="0" err="1" smtClean="0">
                <a:solidFill>
                  <a:srgbClr val="FFCC00"/>
                </a:solidFill>
              </a:rPr>
              <a:t>워프</a:t>
            </a:r>
            <a:r>
              <a:rPr lang="ko-KR" altLang="en-US" sz="1100" dirty="0" smtClean="0">
                <a:solidFill>
                  <a:srgbClr val="FFCC00"/>
                </a:solidFill>
              </a:rPr>
              <a:t> 하던가</a:t>
            </a:r>
            <a:endParaRPr lang="en-US" altLang="ko-KR" sz="1100" dirty="0" smtClean="0">
              <a:solidFill>
                <a:srgbClr val="FFCC00"/>
              </a:solidFill>
            </a:endParaRPr>
          </a:p>
        </p:txBody>
      </p:sp>
      <p:sp>
        <p:nvSpPr>
          <p:cNvPr id="27" name="타원형 설명선 26"/>
          <p:cNvSpPr/>
          <p:nvPr/>
        </p:nvSpPr>
        <p:spPr>
          <a:xfrm>
            <a:off x="6563235" y="4663914"/>
            <a:ext cx="2538109" cy="2057989"/>
          </a:xfrm>
          <a:prstGeom prst="wedgeEllipseCallout">
            <a:avLst>
              <a:gd name="adj1" fmla="val -52978"/>
              <a:gd name="adj2" fmla="val -5322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이동이 시작되면 목적지는 이런 모습이 됩니다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단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정찰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연합공격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공격은 불가 메시지가 뜸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pic>
        <p:nvPicPr>
          <p:cNvPr id="34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878" y="53231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work_2015\titan\proto\Sprites\Prob\ISO_Prob_Pieces_e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681" y="5750560"/>
            <a:ext cx="831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56" y="5888203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순서도: 대체 처리 38"/>
          <p:cNvSpPr/>
          <p:nvPr/>
        </p:nvSpPr>
        <p:spPr>
          <a:xfrm>
            <a:off x="7053298" y="6023185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7319242" y="5578584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</a:t>
            </a:r>
            <a:r>
              <a:rPr lang="en-US" altLang="ko-KR" sz="700" dirty="0" smtClean="0">
                <a:solidFill>
                  <a:srgbClr val="FFC000"/>
                </a:solidFill>
              </a:rPr>
              <a:t>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42" name="순서도: 대체 처리 41"/>
          <p:cNvSpPr/>
          <p:nvPr/>
        </p:nvSpPr>
        <p:spPr>
          <a:xfrm>
            <a:off x="8223903" y="6034033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</a:t>
            </a:r>
            <a:r>
              <a:rPr lang="ko-KR" altLang="en-US" sz="800" dirty="0">
                <a:solidFill>
                  <a:schemeClr val="bg1"/>
                </a:solidFill>
              </a:rPr>
              <a:t>격</a:t>
            </a:r>
            <a:r>
              <a:rPr lang="ko-KR" altLang="en-US" sz="800" dirty="0" smtClean="0">
                <a:solidFill>
                  <a:schemeClr val="bg1"/>
                </a:solidFill>
              </a:rPr>
              <a:t>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타원형 설명선 43"/>
          <p:cNvSpPr/>
          <p:nvPr/>
        </p:nvSpPr>
        <p:spPr>
          <a:xfrm>
            <a:off x="6626383" y="3563793"/>
            <a:ext cx="328466" cy="631691"/>
          </a:xfrm>
          <a:prstGeom prst="wedgeEllipseCallout">
            <a:avLst>
              <a:gd name="adj1" fmla="val -2405"/>
              <a:gd name="adj2" fmla="val 9949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친구</a:t>
            </a:r>
            <a:endParaRPr lang="en-US" altLang="ko-KR" sz="1000" dirty="0" smtClean="0"/>
          </a:p>
        </p:txBody>
      </p:sp>
      <p:sp>
        <p:nvSpPr>
          <p:cNvPr id="47" name="타원형 설명선 46"/>
          <p:cNvSpPr/>
          <p:nvPr/>
        </p:nvSpPr>
        <p:spPr>
          <a:xfrm>
            <a:off x="5796136" y="3535076"/>
            <a:ext cx="807717" cy="631691"/>
          </a:xfrm>
          <a:prstGeom prst="wedgeEllipseCallout">
            <a:avLst>
              <a:gd name="adj1" fmla="val 34445"/>
              <a:gd name="adj2" fmla="val 10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친구가 부른 곳</a:t>
            </a:r>
            <a:endParaRPr lang="en-US" altLang="ko-KR" sz="1000" dirty="0" smtClean="0"/>
          </a:p>
        </p:txBody>
      </p:sp>
      <p:pic>
        <p:nvPicPr>
          <p:cNvPr id="48" name="Picture 2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509120"/>
            <a:ext cx="428019" cy="4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형 설명선 48"/>
          <p:cNvSpPr/>
          <p:nvPr/>
        </p:nvSpPr>
        <p:spPr>
          <a:xfrm>
            <a:off x="4011448" y="5763235"/>
            <a:ext cx="1466451" cy="880794"/>
          </a:xfrm>
          <a:prstGeom prst="wedgeEllipseCallout">
            <a:avLst>
              <a:gd name="adj1" fmla="val -23285"/>
              <a:gd name="adj2" fmla="val -14219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 중 강탈 당한 요새는 근처에 불시착한다</a:t>
            </a:r>
            <a:r>
              <a:rPr lang="en-US" altLang="ko-KR" sz="1000" dirty="0" smtClean="0"/>
              <a:t>.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3635896" y="3913445"/>
            <a:ext cx="648072" cy="66768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순서도: 대체 처리 50"/>
          <p:cNvSpPr/>
          <p:nvPr/>
        </p:nvSpPr>
        <p:spPr>
          <a:xfrm>
            <a:off x="7972916" y="5587844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</a:t>
            </a:r>
            <a:r>
              <a:rPr lang="ko-KR" altLang="en-US" sz="800" dirty="0">
                <a:solidFill>
                  <a:schemeClr val="bg1"/>
                </a:solidFill>
              </a:rPr>
              <a:t>격</a:t>
            </a:r>
          </a:p>
        </p:txBody>
      </p:sp>
      <p:pic>
        <p:nvPicPr>
          <p:cNvPr id="1026" name="Picture 2" descr="C:\work_2015\titan\proto\Sprites\Prob\ISO_Prob_Airship_y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60184"/>
            <a:ext cx="473600" cy="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work_2015\titan\proto\Sprites\Prob\ISO_Prob_Airship_y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18" y="3501008"/>
            <a:ext cx="473600" cy="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타원 51"/>
          <p:cNvSpPr/>
          <p:nvPr/>
        </p:nvSpPr>
        <p:spPr>
          <a:xfrm>
            <a:off x="4716016" y="3458271"/>
            <a:ext cx="716661" cy="686881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alpha val="18000"/>
                </a:schemeClr>
              </a:gs>
              <a:gs pos="5000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2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5">
                <a:lumMod val="40000"/>
                <a:lumOff val="60000"/>
                <a:alpha val="28000"/>
              </a:schemeClr>
            </a:solidFill>
          </a:ln>
          <a:effectLst>
            <a:glow rad="190500">
              <a:schemeClr val="accent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793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세계지도의 요새 메뉴</a:t>
            </a:r>
            <a:endParaRPr lang="ko-KR" altLang="en-US" sz="4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7584" y="2931712"/>
            <a:ext cx="8136903" cy="2369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세계지도에서 </a:t>
            </a:r>
            <a:r>
              <a:rPr lang="ko-KR" altLang="en-US" dirty="0" err="1" smtClean="0"/>
              <a:t>블럭들을</a:t>
            </a:r>
            <a:r>
              <a:rPr lang="ko-KR" altLang="en-US" dirty="0" smtClean="0"/>
              <a:t> 클릭했을 때 나오는 메뉴들입니다</a:t>
            </a:r>
            <a:r>
              <a:rPr lang="en-US" altLang="ko-KR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dirty="0" smtClean="0"/>
              <a:t>블록의 종류나 나의 상태에 따라 다른 메뉴를 출력합니다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순서도: 대체 처리 3"/>
          <p:cNvSpPr/>
          <p:nvPr/>
        </p:nvSpPr>
        <p:spPr>
          <a:xfrm>
            <a:off x="1445416" y="2924944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요새이동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6" name="순서도: 대체 처리 5"/>
          <p:cNvSpPr/>
          <p:nvPr/>
        </p:nvSpPr>
        <p:spPr>
          <a:xfrm>
            <a:off x="1959258" y="2915684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요새이동 초대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7" name="순서도: 대체 처리 6"/>
          <p:cNvSpPr/>
          <p:nvPr/>
        </p:nvSpPr>
        <p:spPr>
          <a:xfrm>
            <a:off x="6563015" y="2969676"/>
            <a:ext cx="422573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" name="순서도: 대체 처리 7"/>
          <p:cNvSpPr/>
          <p:nvPr/>
        </p:nvSpPr>
        <p:spPr>
          <a:xfrm>
            <a:off x="3492143" y="2944229"/>
            <a:ext cx="451965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요새건설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932517" y="2935926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귀환하기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0" name="순서도: 대체 처리 9"/>
          <p:cNvSpPr/>
          <p:nvPr/>
        </p:nvSpPr>
        <p:spPr>
          <a:xfrm>
            <a:off x="2968170" y="2938958"/>
            <a:ext cx="451965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생산건설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1" name="순서도: 대체 처리 10"/>
          <p:cNvSpPr/>
          <p:nvPr/>
        </p:nvSpPr>
        <p:spPr>
          <a:xfrm>
            <a:off x="6058959" y="2960416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</a:t>
            </a:r>
            <a:r>
              <a:rPr lang="en-US" altLang="ko-KR" sz="700" dirty="0" smtClean="0">
                <a:solidFill>
                  <a:srgbClr val="FFC000"/>
                </a:solidFill>
              </a:rPr>
              <a:t>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12" name="순서도: 대체 처리 11"/>
          <p:cNvSpPr/>
          <p:nvPr/>
        </p:nvSpPr>
        <p:spPr>
          <a:xfrm>
            <a:off x="7021412" y="2969676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4532917" y="2933976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4" name="순서도: 대체 처리 13"/>
          <p:cNvSpPr/>
          <p:nvPr/>
        </p:nvSpPr>
        <p:spPr>
          <a:xfrm>
            <a:off x="2481943" y="2924944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외교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5036973" y="2944229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병력지원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6" name="순서도: 대체 처리 15"/>
          <p:cNvSpPr/>
          <p:nvPr/>
        </p:nvSpPr>
        <p:spPr>
          <a:xfrm>
            <a:off x="5541029" y="2952467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자원지원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" name="순서도: 대체 처리 16"/>
          <p:cNvSpPr/>
          <p:nvPr/>
        </p:nvSpPr>
        <p:spPr>
          <a:xfrm>
            <a:off x="7525468" y="2969676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협공하기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4008705" y="2937393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설명보기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1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 설명선 27"/>
          <p:cNvSpPr/>
          <p:nvPr/>
        </p:nvSpPr>
        <p:spPr>
          <a:xfrm>
            <a:off x="2915816" y="917718"/>
            <a:ext cx="3274192" cy="2719060"/>
          </a:xfrm>
          <a:prstGeom prst="wedgeRectCallout">
            <a:avLst>
              <a:gd name="adj1" fmla="val 1929"/>
              <a:gd name="adj2" fmla="val 5532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21" name="사각형 설명선 120"/>
          <p:cNvSpPr/>
          <p:nvPr/>
        </p:nvSpPr>
        <p:spPr>
          <a:xfrm>
            <a:off x="6300192" y="1709430"/>
            <a:ext cx="2843808" cy="2719060"/>
          </a:xfrm>
          <a:prstGeom prst="wedgeRectCallout">
            <a:avLst>
              <a:gd name="adj1" fmla="val -62542"/>
              <a:gd name="adj2" fmla="val -5162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sz="1000" dirty="0" err="1" smtClean="0">
                <a:solidFill>
                  <a:srgbClr val="FFCC00"/>
                </a:solidFill>
              </a:rPr>
              <a:t>버프</a:t>
            </a:r>
            <a:r>
              <a:rPr lang="ko-KR" altLang="en-US" sz="1000" dirty="0" smtClean="0">
                <a:solidFill>
                  <a:srgbClr val="FFCC00"/>
                </a:solidFill>
              </a:rPr>
              <a:t> 아이템의 세부메뉴는 이렇다</a:t>
            </a:r>
            <a:r>
              <a:rPr lang="en-US" altLang="ko-KR" sz="1000" dirty="0" smtClean="0">
                <a:solidFill>
                  <a:srgbClr val="FFCC00"/>
                </a:solidFill>
              </a:rPr>
              <a:t>.  </a:t>
            </a: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사용하거나 아무데나 누르면 닫힘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414268" y="2276872"/>
            <a:ext cx="2694236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7A6C64"/>
                </a:solidFill>
              </a:rPr>
              <a:t>보호막</a:t>
            </a:r>
            <a:endParaRPr lang="en-US" altLang="ko-KR" sz="1200" dirty="0" smtClean="0">
              <a:solidFill>
                <a:srgbClr val="7A6C64"/>
              </a:solidFill>
            </a:endParaRPr>
          </a:p>
          <a:p>
            <a:pPr algn="ctr"/>
            <a:endParaRPr lang="en-US" altLang="ko-KR" sz="1200" dirty="0">
              <a:solidFill>
                <a:srgbClr val="7A6C64"/>
              </a:solidFill>
            </a:endParaRPr>
          </a:p>
          <a:p>
            <a:pPr algn="ctr"/>
            <a:endParaRPr lang="en-US" altLang="ko-KR" sz="1200" dirty="0" smtClean="0">
              <a:solidFill>
                <a:srgbClr val="7A6C64"/>
              </a:solidFill>
            </a:endParaRPr>
          </a:p>
          <a:p>
            <a:pPr algn="ctr"/>
            <a:endParaRPr lang="en-US" altLang="ko-KR" sz="1200" dirty="0">
              <a:solidFill>
                <a:srgbClr val="7A6C64"/>
              </a:solidFill>
            </a:endParaRPr>
          </a:p>
          <a:p>
            <a:pPr algn="ctr"/>
            <a:endParaRPr lang="en-US" altLang="ko-KR" sz="1200" dirty="0" smtClean="0">
              <a:solidFill>
                <a:srgbClr val="7A6C64"/>
              </a:solidFill>
            </a:endParaRPr>
          </a:p>
          <a:p>
            <a:pPr algn="ctr"/>
            <a:endParaRPr lang="en-US" altLang="ko-KR" sz="1200" dirty="0" smtClean="0">
              <a:solidFill>
                <a:srgbClr val="7A6C64"/>
              </a:solidFill>
            </a:endParaRPr>
          </a:p>
          <a:p>
            <a:pPr algn="ctr"/>
            <a:endParaRPr lang="en-US" altLang="ko-KR" sz="1200" dirty="0">
              <a:solidFill>
                <a:srgbClr val="7A6C64"/>
              </a:solidFill>
            </a:endParaRPr>
          </a:p>
          <a:p>
            <a:pPr algn="ctr"/>
            <a:endParaRPr lang="en-US" altLang="ko-KR" sz="1200" dirty="0" smtClean="0">
              <a:solidFill>
                <a:srgbClr val="7A6C64"/>
              </a:solidFill>
            </a:endParaRPr>
          </a:p>
          <a:p>
            <a:pPr algn="ctr"/>
            <a:endParaRPr lang="en-US" altLang="ko-KR" sz="1200" dirty="0">
              <a:solidFill>
                <a:srgbClr val="7A6C64"/>
              </a:solidFill>
            </a:endParaRPr>
          </a:p>
          <a:p>
            <a:pPr algn="ctr"/>
            <a:endParaRPr lang="en-US" altLang="ko-KR" sz="1200" dirty="0">
              <a:solidFill>
                <a:srgbClr val="7A6C64"/>
              </a:solidFill>
            </a:endParaRPr>
          </a:p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pic>
        <p:nvPicPr>
          <p:cNvPr id="19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07" y="4051665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76" y="4086707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 smtClean="0"/>
              <a:t>1 (</a:t>
            </a:r>
            <a:r>
              <a:rPr lang="ko-KR" altLang="en-US" sz="1600" dirty="0" smtClean="0"/>
              <a:t>내 요새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 err="1" smtClean="0"/>
              <a:t>요새버프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 smtClean="0"/>
              <a:t>버프를</a:t>
            </a:r>
            <a:r>
              <a:rPr lang="ko-KR" altLang="en-US" sz="1600" dirty="0" smtClean="0"/>
              <a:t> 사용 할 수 있으며 </a:t>
            </a:r>
            <a:r>
              <a:rPr lang="ko-KR" altLang="en-US" sz="1600" dirty="0" err="1" smtClean="0"/>
              <a:t>버프</a:t>
            </a:r>
            <a:r>
              <a:rPr lang="ko-KR" altLang="en-US" sz="1600" dirty="0" smtClean="0"/>
              <a:t> 영역의 아군 요새도 영향을 받는다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 smtClean="0"/>
              <a:t>배치보기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요새 관리 메뉴로 들어간다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요새이동 초대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길드원이나</a:t>
            </a:r>
            <a:r>
              <a:rPr lang="ko-KR" altLang="en-US" sz="1600" dirty="0"/>
              <a:t> 친구를 이곳으로 초대한다</a:t>
            </a:r>
            <a:r>
              <a:rPr lang="en-US" altLang="ko-KR" sz="1600" dirty="0"/>
              <a:t>.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내 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66" name="십이각형 65"/>
          <p:cNvSpPr/>
          <p:nvPr/>
        </p:nvSpPr>
        <p:spPr>
          <a:xfrm>
            <a:off x="4481192" y="4871550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5248057" y="5547599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2050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2" y="4850067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순서도: 대체 처리 16"/>
          <p:cNvSpPr/>
          <p:nvPr/>
        </p:nvSpPr>
        <p:spPr>
          <a:xfrm>
            <a:off x="4379539" y="3834478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버</a:t>
            </a:r>
            <a:r>
              <a:rPr lang="ko-KR" altLang="en-US" sz="800" dirty="0" err="1">
                <a:solidFill>
                  <a:schemeClr val="bg1"/>
                </a:solidFill>
              </a:rPr>
              <a:t>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095198" y="4584725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배치보기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0003" y="142637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5708557" y="109244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11201" y="3120147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2671" y="1413944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94014" y="1092446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chemeClr val="bg1"/>
                </a:solidFill>
              </a:rPr>
              <a:t>요새버프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(15lv)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6156176" y="116632"/>
            <a:ext cx="2925829" cy="1644731"/>
          </a:xfrm>
          <a:prstGeom prst="wedgeEllipseCallout">
            <a:avLst>
              <a:gd name="adj1" fmla="val -85106"/>
              <a:gd name="adj2" fmla="val 1062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아이템으로 요새 주변에 </a:t>
            </a:r>
            <a:r>
              <a:rPr lang="ko-KR" altLang="en-US" sz="1000" dirty="0" err="1" smtClean="0"/>
              <a:t>버프를</a:t>
            </a:r>
            <a:r>
              <a:rPr lang="ko-KR" altLang="en-US" sz="1000" dirty="0" smtClean="0"/>
              <a:t> 주는데 그 범위는 계정레벨 과 </a:t>
            </a:r>
            <a:r>
              <a:rPr lang="en-US" altLang="ko-KR" sz="1000" dirty="0" err="1" smtClean="0"/>
              <a:t>vip</a:t>
            </a:r>
            <a:r>
              <a:rPr lang="ko-KR" altLang="en-US" sz="1000" dirty="0" smtClean="0"/>
              <a:t>레벨에 따라 달라진다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버프레벨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자세히 보기를 누르면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???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=&gt;&gt;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vip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혜택보기를 팝업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타원형 설명선 53"/>
          <p:cNvSpPr/>
          <p:nvPr/>
        </p:nvSpPr>
        <p:spPr>
          <a:xfrm>
            <a:off x="792088" y="2348880"/>
            <a:ext cx="2123728" cy="720080"/>
          </a:xfrm>
          <a:prstGeom prst="wedgeEllipseCallout">
            <a:avLst>
              <a:gd name="adj1" fmla="val 67328"/>
              <a:gd name="adj2" fmla="val 210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 버튼을 클릭해서 배치한다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283618" y="151313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3" y="1513135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3696916" y="1482522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보호막 </a:t>
            </a:r>
            <a:r>
              <a:rPr lang="en-US" altLang="ko-KR" sz="800" dirty="0" smtClean="0">
                <a:solidFill>
                  <a:srgbClr val="7A6C64"/>
                </a:solidFill>
              </a:rPr>
              <a:t>: </a:t>
            </a:r>
            <a:r>
              <a:rPr lang="ko-KR" altLang="en-US" sz="800" dirty="0" smtClean="0">
                <a:solidFill>
                  <a:srgbClr val="7A6C64"/>
                </a:solidFill>
              </a:rPr>
              <a:t>요새가 보호 상태이면 다른 플레이어의 정찰과 공격을 받지 않습니다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291593" y="197711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98" y="1977115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3704891" y="1946502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rgbClr val="7A6C64"/>
                </a:solidFill>
              </a:rPr>
              <a:t>공격버프</a:t>
            </a:r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r>
              <a:rPr lang="en-US" altLang="ko-KR" sz="800" dirty="0" smtClean="0">
                <a:solidFill>
                  <a:srgbClr val="7A6C64"/>
                </a:solidFill>
              </a:rPr>
              <a:t>: </a:t>
            </a:r>
            <a:r>
              <a:rPr lang="ko-KR" altLang="en-US" sz="800" dirty="0" smtClean="0">
                <a:solidFill>
                  <a:srgbClr val="7A6C64"/>
                </a:solidFill>
              </a:rPr>
              <a:t>부대공격력을 증가시켜 적군에게 피해를 증가시킵니다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3287979" y="247191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84" y="2471914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직사각형 92"/>
          <p:cNvSpPr/>
          <p:nvPr/>
        </p:nvSpPr>
        <p:spPr>
          <a:xfrm>
            <a:off x="3701277" y="2441301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rgbClr val="7A6C64"/>
                </a:solidFill>
              </a:rPr>
              <a:t>방어버프</a:t>
            </a:r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r>
              <a:rPr lang="en-US" altLang="ko-KR" sz="800" dirty="0" smtClean="0">
                <a:solidFill>
                  <a:srgbClr val="7A6C64"/>
                </a:solidFill>
              </a:rPr>
              <a:t>: </a:t>
            </a:r>
            <a:r>
              <a:rPr lang="ko-KR" altLang="en-US" sz="800" dirty="0" smtClean="0">
                <a:solidFill>
                  <a:srgbClr val="7A6C64"/>
                </a:solidFill>
              </a:rPr>
              <a:t>부대방어력을 증가시켜 적군으로부터 </a:t>
            </a:r>
            <a:r>
              <a:rPr lang="ko-KR" altLang="en-US" sz="800" dirty="0" err="1" smtClean="0">
                <a:solidFill>
                  <a:srgbClr val="7A6C64"/>
                </a:solidFill>
              </a:rPr>
              <a:t>데미지를</a:t>
            </a:r>
            <a:r>
              <a:rPr lang="ko-KR" altLang="en-US" sz="800" dirty="0" smtClean="0">
                <a:solidFill>
                  <a:srgbClr val="7A6C64"/>
                </a:solidFill>
              </a:rPr>
              <a:t> 감소시킵니다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3287979" y="2959002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84" y="2959002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/>
          <p:cNvSpPr/>
          <p:nvPr/>
        </p:nvSpPr>
        <p:spPr>
          <a:xfrm>
            <a:off x="3701277" y="2928389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인구증가 </a:t>
            </a:r>
            <a:r>
              <a:rPr lang="en-US" altLang="ko-KR" sz="800" dirty="0" smtClean="0">
                <a:solidFill>
                  <a:srgbClr val="7A6C64"/>
                </a:solidFill>
              </a:rPr>
              <a:t>: </a:t>
            </a:r>
            <a:r>
              <a:rPr lang="ko-KR" altLang="en-US" sz="800" dirty="0" smtClean="0">
                <a:solidFill>
                  <a:srgbClr val="7A6C64"/>
                </a:solidFill>
              </a:rPr>
              <a:t>식량생산량을 증가시켜 더 많은 부대를 유지할 수 있습니다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</p:txBody>
      </p:sp>
      <p:sp>
        <p:nvSpPr>
          <p:cNvPr id="97" name="타원형 설명선 96"/>
          <p:cNvSpPr/>
          <p:nvPr/>
        </p:nvSpPr>
        <p:spPr>
          <a:xfrm>
            <a:off x="5953054" y="4495765"/>
            <a:ext cx="1937057" cy="662230"/>
          </a:xfrm>
          <a:prstGeom prst="wedgeEllipseCallout">
            <a:avLst>
              <a:gd name="adj1" fmla="val -68047"/>
              <a:gd name="adj2" fmla="val -36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요새관리 메뉴로 들어감</a:t>
            </a:r>
            <a:endParaRPr lang="en-US" altLang="ko-KR" sz="1000" dirty="0" smtClean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508285" y="2523509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pic>
        <p:nvPicPr>
          <p:cNvPr id="103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90" y="2523509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직사각형 103"/>
          <p:cNvSpPr/>
          <p:nvPr/>
        </p:nvSpPr>
        <p:spPr>
          <a:xfrm>
            <a:off x="6921583" y="2492896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보호 </a:t>
            </a:r>
            <a:r>
              <a:rPr lang="en-US" altLang="ko-KR" sz="800" dirty="0" smtClean="0">
                <a:solidFill>
                  <a:srgbClr val="7A6C64"/>
                </a:solidFill>
              </a:rPr>
              <a:t>8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r>
              <a:rPr lang="ko-KR" altLang="en-US" sz="800" dirty="0" smtClean="0">
                <a:solidFill>
                  <a:srgbClr val="7A6C64"/>
                </a:solidFill>
              </a:rPr>
              <a:t>요새를 </a:t>
            </a:r>
            <a:r>
              <a:rPr lang="en-US" altLang="ko-KR" sz="800" dirty="0" smtClean="0">
                <a:solidFill>
                  <a:srgbClr val="7A6C64"/>
                </a:solidFill>
              </a:rPr>
              <a:t>8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 평화상태로 만들어 적의 공격으로부터 보호 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508284" y="306896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109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89" y="3068960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직사각형 109"/>
          <p:cNvSpPr/>
          <p:nvPr/>
        </p:nvSpPr>
        <p:spPr>
          <a:xfrm>
            <a:off x="6921582" y="3068960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보호 </a:t>
            </a:r>
            <a:r>
              <a:rPr lang="en-US" altLang="ko-KR" sz="800" dirty="0" smtClean="0">
                <a:solidFill>
                  <a:srgbClr val="7A6C64"/>
                </a:solidFill>
              </a:rPr>
              <a:t>12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r>
              <a:rPr lang="ko-KR" altLang="en-US" sz="800" dirty="0" smtClean="0">
                <a:solidFill>
                  <a:srgbClr val="7A6C64"/>
                </a:solidFill>
              </a:rPr>
              <a:t>요새를 </a:t>
            </a:r>
            <a:r>
              <a:rPr lang="en-US" altLang="ko-KR" sz="800" dirty="0" smtClean="0">
                <a:solidFill>
                  <a:srgbClr val="7A6C64"/>
                </a:solidFill>
              </a:rPr>
              <a:t>12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 평화상태로 만들어 적의 공격으로부터 보호 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508283" y="3618208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pic>
        <p:nvPicPr>
          <p:cNvPr id="112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88" y="3618208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직사각형 112"/>
          <p:cNvSpPr/>
          <p:nvPr/>
        </p:nvSpPr>
        <p:spPr>
          <a:xfrm>
            <a:off x="6921581" y="3618208"/>
            <a:ext cx="2146249" cy="383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보호 </a:t>
            </a:r>
            <a:r>
              <a:rPr lang="en-US" altLang="ko-KR" sz="800" dirty="0" smtClean="0">
                <a:solidFill>
                  <a:srgbClr val="7A6C64"/>
                </a:solidFill>
              </a:rPr>
              <a:t>24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r>
              <a:rPr lang="ko-KR" altLang="en-US" sz="800" dirty="0" smtClean="0">
                <a:solidFill>
                  <a:srgbClr val="7A6C64"/>
                </a:solidFill>
              </a:rPr>
              <a:t>요새를 </a:t>
            </a:r>
            <a:r>
              <a:rPr lang="en-US" altLang="ko-KR" sz="800" dirty="0" smtClean="0">
                <a:solidFill>
                  <a:srgbClr val="7A6C64"/>
                </a:solidFill>
              </a:rPr>
              <a:t>24</a:t>
            </a:r>
            <a:r>
              <a:rPr lang="ko-KR" altLang="en-US" sz="800" dirty="0" smtClean="0">
                <a:solidFill>
                  <a:srgbClr val="7A6C64"/>
                </a:solidFill>
              </a:rPr>
              <a:t>시간 평화상태로 만들어 적의 공격으로부터 보호 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8299076" y="3346054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알파 </a:t>
            </a:r>
            <a:r>
              <a:rPr lang="en-US" altLang="ko-KR" sz="800" dirty="0" smtClean="0">
                <a:solidFill>
                  <a:schemeClr val="bg1"/>
                </a:solidFill>
              </a:rPr>
              <a:t>1200</a:t>
            </a:r>
          </a:p>
        </p:txBody>
      </p:sp>
      <p:sp>
        <p:nvSpPr>
          <p:cNvPr id="116" name="순서도: 대체 처리 115"/>
          <p:cNvSpPr/>
          <p:nvPr/>
        </p:nvSpPr>
        <p:spPr>
          <a:xfrm>
            <a:off x="8276345" y="2780928"/>
            <a:ext cx="749675" cy="243363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C000"/>
                </a:solidFill>
              </a:rPr>
              <a:t>사용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17" name="순서도: 대체 처리 116"/>
          <p:cNvSpPr/>
          <p:nvPr/>
        </p:nvSpPr>
        <p:spPr>
          <a:xfrm>
            <a:off x="8279958" y="3905717"/>
            <a:ext cx="749675" cy="243363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rgbClr val="FFC000"/>
                </a:solidFill>
              </a:rPr>
              <a:t>사용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20" name="순서도: 대체 처리 119"/>
          <p:cNvSpPr/>
          <p:nvPr/>
        </p:nvSpPr>
        <p:spPr>
          <a:xfrm>
            <a:off x="4368002" y="1119170"/>
            <a:ext cx="1243527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버프레벨</a:t>
            </a:r>
            <a:r>
              <a:rPr lang="ko-KR" altLang="en-US" sz="800" dirty="0" smtClean="0">
                <a:solidFill>
                  <a:schemeClr val="bg1"/>
                </a:solidFill>
              </a:rPr>
              <a:t> 자세히 보기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49" name="사각형 설명선 48"/>
          <p:cNvSpPr/>
          <p:nvPr/>
        </p:nvSpPr>
        <p:spPr>
          <a:xfrm>
            <a:off x="0" y="4046360"/>
            <a:ext cx="2843808" cy="2839024"/>
          </a:xfrm>
          <a:prstGeom prst="wedgeRectCallout">
            <a:avLst>
              <a:gd name="adj1" fmla="val 48920"/>
              <a:gd name="adj2" fmla="val -2266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CC00"/>
                </a:solidFill>
              </a:rPr>
              <a:t>상태에 따른 깃발 표시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내 요새 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내 길드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동맹 길드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상호 불가침 조약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적대 길드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기타</a:t>
            </a:r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pic>
        <p:nvPicPr>
          <p:cNvPr id="50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55" y="5780874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74" y="4880214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05" y="4572134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:\work_2015\titan\proto\Sprites\Prob\ISO_Prob_Flag_k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92" y="6093296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C:\work_2015\titan\proto\Sprites\Prob\ISO_Prob_Flag_b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31" y="5157995"/>
            <a:ext cx="428376" cy="38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사각형 설명선 55"/>
          <p:cNvSpPr/>
          <p:nvPr/>
        </p:nvSpPr>
        <p:spPr>
          <a:xfrm>
            <a:off x="6336704" y="5282463"/>
            <a:ext cx="2843808" cy="1602921"/>
          </a:xfrm>
          <a:prstGeom prst="wedgeRectCallout">
            <a:avLst>
              <a:gd name="adj1" fmla="val -78245"/>
              <a:gd name="adj2" fmla="val -2376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지도에 </a:t>
            </a:r>
            <a:r>
              <a:rPr lang="ko-KR" altLang="en-US" sz="1000" dirty="0" err="1" smtClean="0">
                <a:solidFill>
                  <a:srgbClr val="FFCC00"/>
                </a:solidFill>
              </a:rPr>
              <a:t>즐겨찾기</a:t>
            </a:r>
            <a:r>
              <a:rPr lang="ko-KR" altLang="en-US" sz="1000" dirty="0" smtClean="0">
                <a:solidFill>
                  <a:srgbClr val="FFCC00"/>
                </a:solidFill>
              </a:rPr>
              <a:t> 하기 </a:t>
            </a:r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좌표 </a:t>
            </a:r>
            <a:r>
              <a:rPr lang="en-US" altLang="ko-KR" sz="1000" dirty="0" smtClean="0">
                <a:solidFill>
                  <a:srgbClr val="FFCC00"/>
                </a:solidFill>
              </a:rPr>
              <a:t>: x :999 y : 999</a:t>
            </a: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자기장폭풍 </a:t>
            </a:r>
            <a:r>
              <a:rPr lang="en-US" altLang="ko-KR" sz="1000" dirty="0" smtClean="0">
                <a:solidFill>
                  <a:srgbClr val="FFCC00"/>
                </a:solidFill>
              </a:rPr>
              <a:t>Lv.1 </a:t>
            </a:r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CC00"/>
                </a:solidFill>
              </a:rPr>
              <a:t>즐겨찾기</a:t>
            </a:r>
            <a:r>
              <a:rPr lang="ko-KR" altLang="en-US" sz="1000" dirty="0" smtClean="0">
                <a:solidFill>
                  <a:srgbClr val="FFCC00"/>
                </a:solidFill>
              </a:rPr>
              <a:t> 종류 선택 </a:t>
            </a:r>
            <a:r>
              <a:rPr lang="en-US" altLang="ko-KR" sz="1000" dirty="0" smtClean="0">
                <a:solidFill>
                  <a:srgbClr val="FFCC00"/>
                </a:solidFill>
              </a:rPr>
              <a:t>(</a:t>
            </a:r>
            <a:r>
              <a:rPr lang="ko-KR" altLang="en-US" sz="1000" dirty="0" err="1" smtClean="0">
                <a:solidFill>
                  <a:srgbClr val="FFCC00"/>
                </a:solidFill>
              </a:rPr>
              <a:t>탭버튼</a:t>
            </a:r>
            <a:r>
              <a:rPr lang="en-US" altLang="ko-KR" sz="1000" dirty="0" smtClean="0">
                <a:solidFill>
                  <a:srgbClr val="FFCC00"/>
                </a:solidFill>
              </a:rPr>
              <a:t>)</a:t>
            </a:r>
            <a:r>
              <a:rPr lang="ko-KR" altLang="en-US" sz="1000" dirty="0" smtClean="0">
                <a:solidFill>
                  <a:srgbClr val="FFCC00"/>
                </a:solidFill>
              </a:rPr>
              <a:t> 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7095261" y="5805264"/>
            <a:ext cx="1253670" cy="2490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이름 바꾸기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7095261" y="6525344"/>
            <a:ext cx="1253670" cy="2490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확</a:t>
            </a:r>
            <a:r>
              <a:rPr lang="ko-KR" altLang="en-US" sz="800" dirty="0">
                <a:solidFill>
                  <a:schemeClr val="bg1"/>
                </a:solidFill>
              </a:rPr>
              <a:t>인</a:t>
            </a:r>
          </a:p>
        </p:txBody>
      </p:sp>
      <p:sp>
        <p:nvSpPr>
          <p:cNvPr id="59" name="순서도: 대체 처리 58"/>
          <p:cNvSpPr/>
          <p:nvPr/>
        </p:nvSpPr>
        <p:spPr>
          <a:xfrm>
            <a:off x="6671605" y="6258742"/>
            <a:ext cx="535159" cy="225284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별표시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7392495" y="6258742"/>
            <a:ext cx="535159" cy="225284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친</a:t>
            </a:r>
            <a:r>
              <a:rPr lang="ko-KR" altLang="en-US" sz="800" dirty="0">
                <a:solidFill>
                  <a:schemeClr val="bg1"/>
                </a:solidFill>
              </a:rPr>
              <a:t>구</a:t>
            </a:r>
          </a:p>
        </p:txBody>
      </p:sp>
      <p:sp>
        <p:nvSpPr>
          <p:cNvPr id="62" name="순서도: 대체 처리 61"/>
          <p:cNvSpPr/>
          <p:nvPr/>
        </p:nvSpPr>
        <p:spPr>
          <a:xfrm>
            <a:off x="8116023" y="6258348"/>
            <a:ext cx="535159" cy="225284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적</a:t>
            </a:r>
            <a:r>
              <a:rPr lang="ko-KR" altLang="en-US" sz="800" dirty="0">
                <a:solidFill>
                  <a:schemeClr val="bg1"/>
                </a:solidFill>
              </a:rPr>
              <a:t>군</a:t>
            </a:r>
          </a:p>
        </p:txBody>
      </p:sp>
      <p:pic>
        <p:nvPicPr>
          <p:cNvPr id="2" name="Picture 2" descr="C:\work_2015\titan\proto\Sprites\Prob\ISO_Prob_Flag_p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663" y="5482384"/>
            <a:ext cx="458699" cy="41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work_2015\titan\proto\Sprites\Prob\ISO_Prob_Airship_y_0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4549306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work_2015\titan\proto\Sprites\Prob\ISO_Prob_Airship_b_0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5167687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work_2015\titan\proto\Sprites\Prob\ISO_Prob_Airship_g_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4845443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work_2015\titan\proto\Sprites\Prob\ISO_Prob_Airship_k_01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6071378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work_2015\titan\proto\Sprites\Prob\ISO_Prob_Airship_p_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5431404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work_2015\titan\proto\Sprites\Prob\ISO_Prob_Airship_r_01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42" y="5760954"/>
            <a:ext cx="372034" cy="41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55" y="4046360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82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76" y="4086707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C:\work_2015\titan\proto\Sprites\Prob\ISO_Prob_Flag_k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14" y="4034632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/>
              <a:t>2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다른 유저의 요새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/>
              <a:t>공격하기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한 요새의 영웅과 병사들을 보내서 </a:t>
            </a:r>
            <a:r>
              <a:rPr lang="ko-KR" altLang="en-US" sz="1600" dirty="0"/>
              <a:t>적과 전투한다</a:t>
            </a:r>
            <a:r>
              <a:rPr lang="en-US" altLang="ko-KR" sz="1600" dirty="0"/>
              <a:t>.  </a:t>
            </a:r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/>
              <a:t>연합공격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나의 다른 요새나 </a:t>
            </a:r>
            <a:r>
              <a:rPr lang="ko-KR" altLang="en-US" sz="1600" dirty="0" err="1" smtClean="0"/>
              <a:t>길드원</a:t>
            </a:r>
            <a:r>
              <a:rPr lang="ko-KR" altLang="en-US" sz="1600" dirty="0" smtClean="0"/>
              <a:t> 으로부터 </a:t>
            </a:r>
            <a:r>
              <a:rPr lang="ko-KR" altLang="en-US" sz="1600" dirty="0"/>
              <a:t>병력을 지원받아서 릴레이로 공격할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거리에 따라 모집 시간이 걸림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정찰 </a:t>
            </a:r>
            <a:r>
              <a:rPr lang="en-US" altLang="ko-KR" sz="1600" dirty="0"/>
              <a:t>: </a:t>
            </a:r>
            <a:r>
              <a:rPr lang="ko-KR" altLang="en-US" sz="1600" dirty="0"/>
              <a:t>까마귀를 소모해서 정찰한다</a:t>
            </a:r>
            <a:r>
              <a:rPr lang="en-US" altLang="ko-KR" sz="1600" dirty="0"/>
              <a:t>.</a:t>
            </a:r>
          </a:p>
          <a:p>
            <a:pPr algn="l"/>
            <a:r>
              <a:rPr lang="en-US" altLang="ko-KR" sz="1600" dirty="0"/>
              <a:t>4. </a:t>
            </a:r>
            <a:r>
              <a:rPr lang="ko-KR" altLang="en-US" sz="1600" dirty="0"/>
              <a:t>정보 보기</a:t>
            </a:r>
            <a:r>
              <a:rPr lang="en-US" altLang="ko-KR" sz="1600" dirty="0"/>
              <a:t>: </a:t>
            </a:r>
            <a:r>
              <a:rPr lang="ko-KR" altLang="en-US" sz="1600" dirty="0"/>
              <a:t>프로필 정보 </a:t>
            </a:r>
            <a:r>
              <a:rPr lang="en-US" altLang="ko-KR" sz="1600" dirty="0"/>
              <a:t>/ </a:t>
            </a:r>
            <a:r>
              <a:rPr lang="ko-KR" altLang="en-US" sz="1600" dirty="0"/>
              <a:t>메일 보내기 </a:t>
            </a:r>
            <a:r>
              <a:rPr lang="en-US" altLang="ko-KR" sz="1600" dirty="0"/>
              <a:t>/ </a:t>
            </a:r>
            <a:r>
              <a:rPr lang="ko-KR" altLang="en-US" sz="1600" dirty="0" smtClean="0"/>
              <a:t>길드 정보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길드 </a:t>
            </a:r>
            <a:r>
              <a:rPr lang="ko-KR" altLang="en-US" sz="1600" dirty="0"/>
              <a:t>초대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62" name="순서도: 대체 처리 61"/>
          <p:cNvSpPr/>
          <p:nvPr/>
        </p:nvSpPr>
        <p:spPr>
          <a:xfrm>
            <a:off x="3819030" y="3952472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정찰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148064" y="4588885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66" name="십이각형 65"/>
          <p:cNvSpPr/>
          <p:nvPr/>
        </p:nvSpPr>
        <p:spPr>
          <a:xfrm>
            <a:off x="4481192" y="4871550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5248057" y="5547599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2050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2" y="4850067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467543" y="3135472"/>
            <a:ext cx="2123728" cy="720080"/>
          </a:xfrm>
          <a:prstGeom prst="wedgeEllipseCallout">
            <a:avLst>
              <a:gd name="adj1" fmla="val 136373"/>
              <a:gd name="adj2" fmla="val 15311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정찰이 된 후에는 영웅 아이콘이 보인다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8" name="순서도: 대체 처리 17"/>
          <p:cNvSpPr/>
          <p:nvPr/>
        </p:nvSpPr>
        <p:spPr>
          <a:xfrm>
            <a:off x="4775564" y="3961732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2915816" y="917718"/>
            <a:ext cx="3274192" cy="2839024"/>
          </a:xfrm>
          <a:prstGeom prst="wedgeRectCallout">
            <a:avLst>
              <a:gd name="adj1" fmla="val 14509"/>
              <a:gd name="adj2" fmla="val 577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70003" y="142637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708557" y="109244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11201" y="3120147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72671" y="1413944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1955" y="1109035"/>
            <a:ext cx="1015651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799/9999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94014" y="1092446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모집 완료까지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남음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4110198" y="3036662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타원형 설명선 26"/>
          <p:cNvSpPr/>
          <p:nvPr/>
        </p:nvSpPr>
        <p:spPr>
          <a:xfrm>
            <a:off x="2952825" y="764704"/>
            <a:ext cx="2771303" cy="376984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모집 된 순서대로 릴레이 공격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지휘 능력의 한계까지 모집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51067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대체 처리 28"/>
          <p:cNvSpPr/>
          <p:nvPr/>
        </p:nvSpPr>
        <p:spPr>
          <a:xfrm>
            <a:off x="3330890" y="1563030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41692" y="1529547"/>
            <a:ext cx="1764198" cy="914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3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2601565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대체 처리 31"/>
          <p:cNvSpPr/>
          <p:nvPr/>
        </p:nvSpPr>
        <p:spPr>
          <a:xfrm>
            <a:off x="3330890" y="2653925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41691" y="2620443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3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36" y="153313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21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3631564" y="2193513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3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824431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88" y="18180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83" y="25907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83" y="25923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 설명선 45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90008" y="4725144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43" y="49135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8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참전할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</a:t>
            </a:r>
            <a:r>
              <a:rPr lang="ko-KR" altLang="en-US" sz="800" dirty="0">
                <a:solidFill>
                  <a:schemeClr val="bg1"/>
                </a:solidFill>
              </a:rPr>
              <a:t>격</a:t>
            </a:r>
            <a:r>
              <a:rPr lang="ko-KR" altLang="en-US" sz="800" dirty="0" smtClean="0">
                <a:solidFill>
                  <a:schemeClr val="bg1"/>
                </a:solidFill>
              </a:rPr>
              <a:t>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6297364" y="4956448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0" y="49131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6189290" y="5375362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6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25" y="556379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순서도: 대체 처리 70"/>
          <p:cNvSpPr/>
          <p:nvPr/>
        </p:nvSpPr>
        <p:spPr>
          <a:xfrm>
            <a:off x="6296646" y="560666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7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2" y="556340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사각형 설명선 72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54765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78586" y="4689140"/>
            <a:ext cx="2517020" cy="1764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rgbClr val="7A6C64"/>
                </a:solidFill>
              </a:rPr>
              <a:t>점수</a:t>
            </a:r>
            <a:r>
              <a:rPr lang="en-US" altLang="ko-KR" sz="700" dirty="0" smtClean="0">
                <a:solidFill>
                  <a:srgbClr val="7A6C64"/>
                </a:solidFill>
              </a:rPr>
              <a:t>(</a:t>
            </a:r>
            <a:r>
              <a:rPr lang="ko-KR" altLang="en-US" sz="700" dirty="0" smtClean="0">
                <a:solidFill>
                  <a:srgbClr val="7A6C64"/>
                </a:solidFill>
              </a:rPr>
              <a:t>누적</a:t>
            </a:r>
            <a:r>
              <a:rPr lang="en-US" altLang="ko-KR" sz="700" dirty="0" smtClean="0">
                <a:solidFill>
                  <a:srgbClr val="7A6C64"/>
                </a:solidFill>
              </a:rPr>
              <a:t>)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en-US" altLang="ko-KR" sz="700" dirty="0" smtClean="0">
                <a:solidFill>
                  <a:srgbClr val="7A6C64"/>
                </a:solidFill>
              </a:rPr>
              <a:t>best season 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r>
              <a:rPr lang="ko-KR" altLang="en-US" sz="700" dirty="0">
                <a:solidFill>
                  <a:srgbClr val="7A6C64"/>
                </a:solidFill>
              </a:rPr>
              <a:t>수</a:t>
            </a:r>
            <a:r>
              <a:rPr lang="en-US" altLang="ko-KR" sz="700" dirty="0" smtClean="0">
                <a:solidFill>
                  <a:srgbClr val="7A6C64"/>
                </a:solidFill>
              </a:rPr>
              <a:t> : 53</a:t>
            </a:r>
            <a:r>
              <a:rPr lang="ko-KR" altLang="en-US" sz="700" dirty="0" smtClean="0">
                <a:solidFill>
                  <a:srgbClr val="7A6C64"/>
                </a:solidFill>
              </a:rPr>
              <a:t>차 </a:t>
            </a:r>
            <a:r>
              <a:rPr lang="en-US" altLang="ko-KR" sz="700" dirty="0" smtClean="0">
                <a:solidFill>
                  <a:srgbClr val="7A6C64"/>
                </a:solidFill>
              </a:rPr>
              <a:t>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이번 시즌 점수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전생기록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</a:t>
            </a:r>
            <a:r>
              <a:rPr lang="ko-KR" altLang="en-US" sz="700" dirty="0" smtClean="0">
                <a:solidFill>
                  <a:srgbClr val="7A6C64"/>
                </a:solidFill>
              </a:rPr>
              <a:t>번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err="1" smtClean="0">
                <a:solidFill>
                  <a:srgbClr val="7A6C64"/>
                </a:solidFill>
              </a:rPr>
              <a:t>홍우예향담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  </a:t>
            </a:r>
            <a:r>
              <a:rPr lang="ko-KR" altLang="en-US" sz="700" dirty="0" smtClean="0">
                <a:solidFill>
                  <a:srgbClr val="7A6C64"/>
                </a:solidFill>
              </a:rPr>
              <a:t>외교관</a:t>
            </a:r>
            <a:r>
              <a:rPr lang="en-US" altLang="ko-KR" sz="700" dirty="0" smtClean="0">
                <a:solidFill>
                  <a:srgbClr val="7A6C64"/>
                </a:solidFill>
              </a:rPr>
              <a:t>, 44</a:t>
            </a:r>
            <a:r>
              <a:rPr lang="ko-KR" altLang="en-US" sz="700" dirty="0" err="1" smtClean="0">
                <a:solidFill>
                  <a:srgbClr val="7A6C64"/>
                </a:solidFill>
              </a:rPr>
              <a:t>대륙장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9552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lv.15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유저이름 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8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688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순서도: 대체 처리 80"/>
          <p:cNvSpPr/>
          <p:nvPr/>
        </p:nvSpPr>
        <p:spPr>
          <a:xfrm>
            <a:off x="467543" y="5950763"/>
            <a:ext cx="648073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길드정보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82" name="순서도: 대체 처리 81"/>
          <p:cNvSpPr/>
          <p:nvPr/>
        </p:nvSpPr>
        <p:spPr>
          <a:xfrm>
            <a:off x="1331640" y="5944073"/>
            <a:ext cx="602760" cy="3759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길드초대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83" name="순서도: 대체 처리 82"/>
          <p:cNvSpPr/>
          <p:nvPr/>
        </p:nvSpPr>
        <p:spPr>
          <a:xfrm>
            <a:off x="2155301" y="5950763"/>
            <a:ext cx="616499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메일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85" name="타원형 설명선 84"/>
          <p:cNvSpPr/>
          <p:nvPr/>
        </p:nvSpPr>
        <p:spPr>
          <a:xfrm>
            <a:off x="6265192" y="3413291"/>
            <a:ext cx="2771303" cy="735789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사거리에 있는 내 요새의 병력 리스트</a:t>
            </a:r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개만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5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76" y="4086707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C:\work_2015\titan\proto\Sprites\Prob\ISO_Prob_Flag_k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14" y="4034632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다른 유저의 요새가 대파되었을 때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=&gt;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화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재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 효과를 붙임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 smtClean="0"/>
              <a:t>점령하기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점령군을 보내서 영웅을 체포할 수 있다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체포에 성공하면 점령하기 메뉴는 사라진다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체포 룰은 고민 중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반파 상태에서 벗어나면 점령 메뉴는 사라진다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61" name="순서도: 대체 처리 60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62" name="순서도: 대체 처리 61"/>
          <p:cNvSpPr/>
          <p:nvPr/>
        </p:nvSpPr>
        <p:spPr>
          <a:xfrm>
            <a:off x="3713911" y="4059813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정찰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148064" y="4588885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66" name="십이각형 65"/>
          <p:cNvSpPr/>
          <p:nvPr/>
        </p:nvSpPr>
        <p:spPr>
          <a:xfrm>
            <a:off x="4481192" y="4871550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5248057" y="5547599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2050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2" y="4850067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순서도: 대체 처리 17"/>
          <p:cNvSpPr/>
          <p:nvPr/>
        </p:nvSpPr>
        <p:spPr>
          <a:xfrm>
            <a:off x="4932610" y="4057657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순서도: 대체 처리 83"/>
          <p:cNvSpPr/>
          <p:nvPr/>
        </p:nvSpPr>
        <p:spPr>
          <a:xfrm>
            <a:off x="4325051" y="3866340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86" name="사각형 설명선 85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4428"/>
              <a:gd name="adj2" fmla="val -4538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87" name="타원형 설명선 86"/>
          <p:cNvSpPr/>
          <p:nvPr/>
        </p:nvSpPr>
        <p:spPr>
          <a:xfrm>
            <a:off x="6118062" y="3573016"/>
            <a:ext cx="2918434" cy="576064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사거리의 내 요새 중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점령군이 있는 부대만 리스트 됨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개만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89" name="순서도: 대체 처리 88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190008" y="4853709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11/111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9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40593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32" y="5042145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참전할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97" name="순서도: 대체 처리 96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98" name="순서도: 대체 처리 97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6297364" y="5085013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189290" y="5503927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01" name="순서도: 대체 처리 100"/>
          <p:cNvSpPr/>
          <p:nvPr/>
        </p:nvSpPr>
        <p:spPr>
          <a:xfrm>
            <a:off x="6296646" y="5735231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10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691973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17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07" y="4051665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76" y="4086707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 smtClean="0"/>
              <a:t>4 (</a:t>
            </a:r>
            <a:r>
              <a:rPr lang="ko-KR" altLang="en-US" sz="1600" dirty="0" smtClean="0"/>
              <a:t>아군의 요새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 smtClean="0"/>
              <a:t>병력지</a:t>
            </a:r>
            <a:r>
              <a:rPr lang="ko-KR" altLang="en-US" sz="1600" dirty="0"/>
              <a:t>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현재 병력현황이 보이고 추가 버튼이 활성화된다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 smtClean="0"/>
              <a:t>내 요새에 </a:t>
            </a:r>
            <a:r>
              <a:rPr lang="ko-KR" altLang="en-US" sz="1600" dirty="0" err="1" smtClean="0"/>
              <a:t>병력배치하는</a:t>
            </a:r>
            <a:r>
              <a:rPr lang="ko-KR" altLang="en-US" sz="1600" dirty="0" smtClean="0"/>
              <a:t> 메뉴와 형식을 공유한다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준비된 </a:t>
            </a:r>
            <a:r>
              <a:rPr lang="ko-KR" altLang="en-US" sz="1600" dirty="0" err="1" smtClean="0"/>
              <a:t>방어병</a:t>
            </a:r>
            <a:r>
              <a:rPr lang="ko-KR" altLang="en-US" sz="1600" dirty="0" smtClean="0"/>
              <a:t> 슬롯에 직접 넣어주는 방식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algn="l"/>
            <a:r>
              <a:rPr lang="en-US" altLang="ko-KR" sz="1600" dirty="0" smtClean="0"/>
              <a:t>3</a:t>
            </a:r>
            <a:r>
              <a:rPr lang="en-US" altLang="ko-KR" sz="1600" dirty="0"/>
              <a:t>. </a:t>
            </a:r>
            <a:r>
              <a:rPr lang="ko-KR" altLang="en-US" sz="1600" dirty="0"/>
              <a:t>정보 보기</a:t>
            </a:r>
            <a:r>
              <a:rPr lang="en-US" altLang="ko-KR" sz="1600" dirty="0"/>
              <a:t>: </a:t>
            </a:r>
            <a:r>
              <a:rPr lang="ko-KR" altLang="en-US" sz="1600" dirty="0"/>
              <a:t>프로필 정보 </a:t>
            </a:r>
            <a:r>
              <a:rPr lang="en-US" altLang="ko-KR" sz="1600" dirty="0"/>
              <a:t>/ </a:t>
            </a:r>
            <a:r>
              <a:rPr lang="ko-KR" altLang="en-US" sz="1600" dirty="0"/>
              <a:t>메일 </a:t>
            </a:r>
            <a:r>
              <a:rPr lang="ko-KR" altLang="en-US" sz="1600" dirty="0" smtClean="0"/>
              <a:t>보내기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길드정보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4. </a:t>
            </a:r>
            <a:r>
              <a:rPr lang="ko-KR" altLang="en-US" sz="1600" dirty="0" smtClean="0"/>
              <a:t>배치보기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방어 배치를 볼 수 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1" name="순서도: 대체 처리 60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66" name="십이각형 65"/>
          <p:cNvSpPr/>
          <p:nvPr/>
        </p:nvSpPr>
        <p:spPr>
          <a:xfrm>
            <a:off x="4481192" y="4871550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5248057" y="5547599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2050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2" y="4850067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순서도: 대체 처리 16"/>
          <p:cNvSpPr/>
          <p:nvPr/>
        </p:nvSpPr>
        <p:spPr>
          <a:xfrm>
            <a:off x="4812273" y="3933056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병력지원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8" name="순서도: 대체 처리 17"/>
          <p:cNvSpPr/>
          <p:nvPr/>
        </p:nvSpPr>
        <p:spPr>
          <a:xfrm>
            <a:off x="5095198" y="4584725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자원지원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54765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8586" y="4689140"/>
            <a:ext cx="2517020" cy="1764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rgbClr val="7A6C64"/>
                </a:solidFill>
              </a:rPr>
              <a:t>점수</a:t>
            </a:r>
            <a:r>
              <a:rPr lang="en-US" altLang="ko-KR" sz="700" dirty="0" smtClean="0">
                <a:solidFill>
                  <a:srgbClr val="7A6C64"/>
                </a:solidFill>
              </a:rPr>
              <a:t>(</a:t>
            </a:r>
            <a:r>
              <a:rPr lang="ko-KR" altLang="en-US" sz="700" dirty="0" smtClean="0">
                <a:solidFill>
                  <a:srgbClr val="7A6C64"/>
                </a:solidFill>
              </a:rPr>
              <a:t>누적</a:t>
            </a:r>
            <a:r>
              <a:rPr lang="en-US" altLang="ko-KR" sz="700" dirty="0" smtClean="0">
                <a:solidFill>
                  <a:srgbClr val="7A6C64"/>
                </a:solidFill>
              </a:rPr>
              <a:t>)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en-US" altLang="ko-KR" sz="700" dirty="0" smtClean="0">
                <a:solidFill>
                  <a:srgbClr val="7A6C64"/>
                </a:solidFill>
              </a:rPr>
              <a:t>best season 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r>
              <a:rPr lang="ko-KR" altLang="en-US" sz="700" dirty="0">
                <a:solidFill>
                  <a:srgbClr val="7A6C64"/>
                </a:solidFill>
              </a:rPr>
              <a:t>수</a:t>
            </a:r>
            <a:r>
              <a:rPr lang="en-US" altLang="ko-KR" sz="700" dirty="0" smtClean="0">
                <a:solidFill>
                  <a:srgbClr val="7A6C64"/>
                </a:solidFill>
              </a:rPr>
              <a:t> : 53</a:t>
            </a:r>
            <a:r>
              <a:rPr lang="ko-KR" altLang="en-US" sz="700" dirty="0" smtClean="0">
                <a:solidFill>
                  <a:srgbClr val="7A6C64"/>
                </a:solidFill>
              </a:rPr>
              <a:t>차 </a:t>
            </a:r>
            <a:r>
              <a:rPr lang="en-US" altLang="ko-KR" sz="700" dirty="0" smtClean="0">
                <a:solidFill>
                  <a:srgbClr val="7A6C64"/>
                </a:solidFill>
              </a:rPr>
              <a:t>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이번 시즌 점수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전생기록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</a:t>
            </a:r>
            <a:r>
              <a:rPr lang="ko-KR" altLang="en-US" sz="700" dirty="0" smtClean="0">
                <a:solidFill>
                  <a:srgbClr val="7A6C64"/>
                </a:solidFill>
              </a:rPr>
              <a:t>번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err="1" smtClean="0">
                <a:solidFill>
                  <a:srgbClr val="7A6C64"/>
                </a:solidFill>
              </a:rPr>
              <a:t>홍우예향담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  </a:t>
            </a:r>
            <a:r>
              <a:rPr lang="ko-KR" altLang="en-US" sz="700" dirty="0" smtClean="0">
                <a:solidFill>
                  <a:srgbClr val="7A6C64"/>
                </a:solidFill>
              </a:rPr>
              <a:t>외교관</a:t>
            </a:r>
            <a:r>
              <a:rPr lang="en-US" altLang="ko-KR" sz="700" dirty="0" smtClean="0">
                <a:solidFill>
                  <a:srgbClr val="7A6C64"/>
                </a:solidFill>
              </a:rPr>
              <a:t>, 44</a:t>
            </a:r>
            <a:r>
              <a:rPr lang="ko-KR" altLang="en-US" sz="700" dirty="0" err="1" smtClean="0">
                <a:solidFill>
                  <a:srgbClr val="7A6C64"/>
                </a:solidFill>
              </a:rPr>
              <a:t>대륙장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552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lv.15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유저이름 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2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688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순서도: 대체 처리 24"/>
          <p:cNvSpPr/>
          <p:nvPr/>
        </p:nvSpPr>
        <p:spPr>
          <a:xfrm>
            <a:off x="467543" y="5950763"/>
            <a:ext cx="648073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길드정보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2155301" y="5950763"/>
            <a:ext cx="616499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메일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2915816" y="917718"/>
            <a:ext cx="3274192" cy="2839024"/>
          </a:xfrm>
          <a:prstGeom prst="wedgeRectCallout">
            <a:avLst>
              <a:gd name="adj1" fmla="val 14509"/>
              <a:gd name="adj2" fmla="val 577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170003" y="142637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5708557" y="109244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11201" y="3120147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172671" y="1413944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51955" y="1109035"/>
            <a:ext cx="1015651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799/9999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94014" y="1092446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요새 방어 병력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4110198" y="3036662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2952825" y="764704"/>
            <a:ext cx="3131343" cy="376984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아군의 요새에 병력 지원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아군 지휘 능력의 한계까지 모집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51067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3330890" y="1563030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41692" y="1529547"/>
            <a:ext cx="1764198" cy="914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4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2601565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순서도: 대체 처리 40"/>
          <p:cNvSpPr/>
          <p:nvPr/>
        </p:nvSpPr>
        <p:spPr>
          <a:xfrm>
            <a:off x="3330890" y="2653925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+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41691" y="2620443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36" y="153313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21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순서도: 대체 처리 46"/>
          <p:cNvSpPr/>
          <p:nvPr/>
        </p:nvSpPr>
        <p:spPr>
          <a:xfrm>
            <a:off x="3631564" y="2193513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4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824431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88" y="18180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83" y="25907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83" y="25923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형 설명선 53"/>
          <p:cNvSpPr/>
          <p:nvPr/>
        </p:nvSpPr>
        <p:spPr>
          <a:xfrm>
            <a:off x="792088" y="2348880"/>
            <a:ext cx="2123728" cy="720080"/>
          </a:xfrm>
          <a:prstGeom prst="wedgeEllipseCallout">
            <a:avLst>
              <a:gd name="adj1" fmla="val 67328"/>
              <a:gd name="adj2" fmla="val 210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 버튼을 클릭해서 배치한다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5" name="순서도: 대체 처리 54"/>
          <p:cNvSpPr/>
          <p:nvPr/>
        </p:nvSpPr>
        <p:spPr>
          <a:xfrm>
            <a:off x="3880988" y="3936466"/>
            <a:ext cx="474988" cy="3759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배치보기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56" name="사각형 설명선 55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 smtClean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 smtClean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 smtClean="0">
              <a:solidFill>
                <a:srgbClr val="7A6C64"/>
              </a:solidFill>
            </a:endParaRPr>
          </a:p>
          <a:p>
            <a:endParaRPr lang="en-US" altLang="ko-KR" sz="1200" dirty="0" smtClean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 smtClean="0">
              <a:solidFill>
                <a:srgbClr val="7A6C64"/>
              </a:solidFill>
            </a:endParaRP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상인 </a:t>
            </a:r>
            <a:r>
              <a:rPr lang="en-US" altLang="ko-KR" sz="1200" dirty="0" smtClean="0">
                <a:solidFill>
                  <a:srgbClr val="7A6C64"/>
                </a:solidFill>
              </a:rPr>
              <a:t>2/3</a:t>
            </a:r>
            <a:endParaRPr lang="en-US" altLang="ko-KR" sz="1200" dirty="0">
              <a:solidFill>
                <a:srgbClr val="7A6C64"/>
              </a:solidFill>
            </a:endParaRP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골드 </a:t>
            </a:r>
            <a:r>
              <a:rPr lang="en-US" altLang="ko-KR" sz="1200" dirty="0" smtClean="0">
                <a:solidFill>
                  <a:srgbClr val="7A6C64"/>
                </a:solidFill>
              </a:rPr>
              <a:t>9999/9999</a:t>
            </a: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마석 </a:t>
            </a:r>
            <a:r>
              <a:rPr lang="en-US" altLang="ko-KR" sz="1200" dirty="0" smtClean="0">
                <a:solidFill>
                  <a:srgbClr val="7A6C64"/>
                </a:solidFill>
              </a:rPr>
              <a:t>8888/9999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6190008" y="4725144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골드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9999999  </a:t>
            </a:r>
            <a:r>
              <a:rPr lang="ko-KR" altLang="en-US" sz="800" dirty="0" smtClean="0">
                <a:solidFill>
                  <a:srgbClr val="7A6C64"/>
                </a:solidFill>
              </a:rPr>
              <a:t>마석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얼마나 지원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하시려구요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?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6297364" y="4956448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7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0" y="49131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/>
          <p:cNvSpPr/>
          <p:nvPr/>
        </p:nvSpPr>
        <p:spPr>
          <a:xfrm>
            <a:off x="6189290" y="5375362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골드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9999999 </a:t>
            </a:r>
            <a:r>
              <a:rPr lang="ko-KR" altLang="en-US" sz="800" dirty="0" smtClean="0">
                <a:solidFill>
                  <a:srgbClr val="7A6C64"/>
                </a:solidFill>
              </a:rPr>
              <a:t>마석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80" name="순서도: 대체 처리 79"/>
          <p:cNvSpPr/>
          <p:nvPr/>
        </p:nvSpPr>
        <p:spPr>
          <a:xfrm>
            <a:off x="6296646" y="560666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8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2" y="556340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순서도: 대체 처리 81"/>
          <p:cNvSpPr/>
          <p:nvPr/>
        </p:nvSpPr>
        <p:spPr>
          <a:xfrm>
            <a:off x="7019344" y="494116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골드 </a:t>
            </a:r>
            <a:r>
              <a:rPr lang="en-US" altLang="ko-KR" sz="800" dirty="0" smtClean="0">
                <a:solidFill>
                  <a:schemeClr val="bg1"/>
                </a:solidFill>
              </a:rPr>
              <a:t>99/99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7868192" y="494116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마석 </a:t>
            </a:r>
            <a:r>
              <a:rPr lang="en-US" altLang="ko-KR" sz="800" dirty="0" smtClean="0">
                <a:solidFill>
                  <a:schemeClr val="bg1"/>
                </a:solidFill>
              </a:rPr>
              <a:t>99/99</a:t>
            </a:r>
          </a:p>
        </p:txBody>
      </p:sp>
      <p:sp>
        <p:nvSpPr>
          <p:cNvPr id="84" name="순서도: 대체 처리 83"/>
          <p:cNvSpPr/>
          <p:nvPr/>
        </p:nvSpPr>
        <p:spPr>
          <a:xfrm>
            <a:off x="7019343" y="5589240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골드 </a:t>
            </a:r>
            <a:r>
              <a:rPr lang="en-US" altLang="ko-KR" sz="800" dirty="0" smtClean="0">
                <a:solidFill>
                  <a:schemeClr val="bg1"/>
                </a:solidFill>
              </a:rPr>
              <a:t>99/99</a:t>
            </a:r>
          </a:p>
        </p:txBody>
      </p:sp>
      <p:sp>
        <p:nvSpPr>
          <p:cNvPr id="85" name="순서도: 대체 처리 84"/>
          <p:cNvSpPr/>
          <p:nvPr/>
        </p:nvSpPr>
        <p:spPr>
          <a:xfrm>
            <a:off x="7868191" y="5589240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마석 </a:t>
            </a:r>
            <a:r>
              <a:rPr lang="en-US" altLang="ko-KR" sz="800" dirty="0" smtClean="0">
                <a:solidFill>
                  <a:schemeClr val="bg1"/>
                </a:solidFill>
              </a:rPr>
              <a:t>99/99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7868192" y="6132068"/>
            <a:ext cx="880273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자원 보내기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8" name="타원형 설명선 67"/>
          <p:cNvSpPr/>
          <p:nvPr/>
        </p:nvSpPr>
        <p:spPr>
          <a:xfrm>
            <a:off x="6265192" y="3413291"/>
            <a:ext cx="2771303" cy="735789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사거리에 있는 내 요새의 자</a:t>
            </a:r>
            <a:r>
              <a:rPr lang="ko-KR" altLang="en-US" sz="1000" dirty="0"/>
              <a:t>원</a:t>
            </a:r>
            <a:r>
              <a:rPr lang="ko-KR" altLang="en-US" sz="1000" dirty="0" smtClean="0"/>
              <a:t> 리스트</a:t>
            </a:r>
          </a:p>
          <a:p>
            <a:pPr algn="ctr"/>
            <a:r>
              <a:rPr lang="en-US" altLang="ko-KR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Vip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레벨만큼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6888193" y="6027191"/>
            <a:ext cx="762650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상인 레벨 </a:t>
            </a:r>
            <a:r>
              <a:rPr lang="ko-KR" altLang="en-US" sz="800" dirty="0" err="1" smtClean="0">
                <a:solidFill>
                  <a:schemeClr val="bg1"/>
                </a:solidFill>
              </a:rPr>
              <a:t>자세히보기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7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795" y="4097976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76" y="4086707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04" y="4056310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_2015\titan\proto\Sprites\Prob\ISO_Prob_Airship_y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29000"/>
            <a:ext cx="1179415" cy="13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work_2015\titan\proto\Sprites\Prob\ISO_Prob_Airship_r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799" y="3505587"/>
            <a:ext cx="1179415" cy="13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work_2015\titan\proto\Sprites\Prob\ISO_Prob_Airship_g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15" y="3505587"/>
            <a:ext cx="1179415" cy="13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 smtClean="0"/>
              <a:t>5 (</a:t>
            </a:r>
            <a:r>
              <a:rPr lang="ko-KR" altLang="en-US" sz="1600" dirty="0" smtClean="0"/>
              <a:t>이동 중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일반 요새를 클릭했을 때와 같지만 위치를 </a:t>
            </a:r>
            <a:r>
              <a:rPr lang="ko-KR" altLang="en-US" sz="1600" dirty="0" err="1" smtClean="0"/>
              <a:t>즐겨찾기</a:t>
            </a:r>
            <a:r>
              <a:rPr lang="ko-KR" altLang="en-US" sz="1600" dirty="0" smtClean="0"/>
              <a:t> 할 수 없다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algn="l"/>
            <a:r>
              <a:rPr lang="en-US" altLang="ko-KR" sz="1600" dirty="0"/>
              <a:t>2. </a:t>
            </a:r>
          </a:p>
          <a:p>
            <a:pPr algn="l"/>
            <a:r>
              <a:rPr lang="en-US" altLang="ko-KR" sz="1600" dirty="0"/>
              <a:t>3. </a:t>
            </a:r>
            <a:r>
              <a:rPr lang="en-US" altLang="ko-KR" sz="1600" dirty="0" smtClean="0"/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66" name="십이각형 65"/>
          <p:cNvSpPr/>
          <p:nvPr/>
        </p:nvSpPr>
        <p:spPr>
          <a:xfrm>
            <a:off x="4481192" y="4871550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02" y="4850067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순서도: 대체 처리 67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3819030" y="3952472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정찰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5148064" y="4588885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8" name="순서도: 대체 처리 77"/>
          <p:cNvSpPr/>
          <p:nvPr/>
        </p:nvSpPr>
        <p:spPr>
          <a:xfrm>
            <a:off x="4775564" y="3961732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930820" y="5090715"/>
            <a:ext cx="1275652" cy="2145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856709" y="5090715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94" name="십이각형 93"/>
          <p:cNvSpPr/>
          <p:nvPr/>
        </p:nvSpPr>
        <p:spPr>
          <a:xfrm>
            <a:off x="1674020" y="4841153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9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68" y="4522559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30" y="4819670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1" name="직선 화살표 연결선 100"/>
          <p:cNvCxnSpPr/>
          <p:nvPr/>
        </p:nvCxnSpPr>
        <p:spPr>
          <a:xfrm>
            <a:off x="1123648" y="5060318"/>
            <a:ext cx="1275652" cy="2145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6372200" y="5132381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[</a:t>
            </a:r>
            <a:r>
              <a:rPr lang="ko-KR" altLang="en-US" sz="1000" dirty="0" smtClean="0"/>
              <a:t>홍우</a:t>
            </a:r>
            <a:r>
              <a:rPr lang="en-US" altLang="ko-KR" sz="1000" dirty="0" smtClean="0"/>
              <a:t>..]</a:t>
            </a:r>
            <a:r>
              <a:rPr lang="ko-KR" altLang="en-US" sz="1000" dirty="0" smtClean="0"/>
              <a:t>유저이름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자기장폭풍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106" name="십이각형 105"/>
          <p:cNvSpPr/>
          <p:nvPr/>
        </p:nvSpPr>
        <p:spPr>
          <a:xfrm>
            <a:off x="7189511" y="4882819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0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559" y="4564225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C:\work_2015\titan\proto\flags\32\KOR-KORE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21" y="4861336"/>
            <a:ext cx="406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직선 화살표 연결선 112"/>
          <p:cNvCxnSpPr/>
          <p:nvPr/>
        </p:nvCxnSpPr>
        <p:spPr>
          <a:xfrm>
            <a:off x="6639139" y="5101984"/>
            <a:ext cx="1275652" cy="2145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순서도: 대체 처리 113"/>
          <p:cNvSpPr/>
          <p:nvPr/>
        </p:nvSpPr>
        <p:spPr>
          <a:xfrm>
            <a:off x="710732" y="4586314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내 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15" name="순서도: 대체 처리 114"/>
          <p:cNvSpPr/>
          <p:nvPr/>
        </p:nvSpPr>
        <p:spPr>
          <a:xfrm>
            <a:off x="1598392" y="3855492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버</a:t>
            </a:r>
            <a:r>
              <a:rPr lang="ko-KR" altLang="en-US" sz="800" dirty="0" err="1">
                <a:solidFill>
                  <a:schemeClr val="bg1"/>
                </a:solidFill>
              </a:rPr>
              <a:t>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6" name="순서도: 대체 처리 115"/>
          <p:cNvSpPr/>
          <p:nvPr/>
        </p:nvSpPr>
        <p:spPr>
          <a:xfrm>
            <a:off x="2314051" y="4605739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배치보기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7" name="순서도: 대체 처리 116"/>
          <p:cNvSpPr/>
          <p:nvPr/>
        </p:nvSpPr>
        <p:spPr>
          <a:xfrm>
            <a:off x="620792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18" name="순서도: 대체 처리 117"/>
          <p:cNvSpPr/>
          <p:nvPr/>
        </p:nvSpPr>
        <p:spPr>
          <a:xfrm>
            <a:off x="7590802" y="3939811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병력지원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9" name="순서도: 대체 처리 118"/>
          <p:cNvSpPr/>
          <p:nvPr/>
        </p:nvSpPr>
        <p:spPr>
          <a:xfrm>
            <a:off x="7811248" y="4584725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자원지원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0" name="타원형 설명선 119"/>
          <p:cNvSpPr/>
          <p:nvPr/>
        </p:nvSpPr>
        <p:spPr>
          <a:xfrm>
            <a:off x="6215101" y="2321144"/>
            <a:ext cx="2123728" cy="720080"/>
          </a:xfrm>
          <a:prstGeom prst="wedgeEllipseCallout">
            <a:avLst>
              <a:gd name="adj1" fmla="val 222"/>
              <a:gd name="adj2" fmla="val 8562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 중인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아군</a:t>
            </a:r>
            <a:r>
              <a:rPr lang="ko-KR" altLang="en-US" sz="1000" dirty="0"/>
              <a:t>의</a:t>
            </a:r>
            <a:r>
              <a:rPr lang="ko-KR" altLang="en-US" sz="1000" dirty="0" smtClean="0"/>
              <a:t> 요새</a:t>
            </a:r>
            <a:endParaRPr lang="en-US" altLang="ko-KR" sz="1000" dirty="0" smtClean="0"/>
          </a:p>
        </p:txBody>
      </p:sp>
      <p:sp>
        <p:nvSpPr>
          <p:cNvPr id="121" name="타원형 설명선 120"/>
          <p:cNvSpPr/>
          <p:nvPr/>
        </p:nvSpPr>
        <p:spPr>
          <a:xfrm>
            <a:off x="3538121" y="2348880"/>
            <a:ext cx="2123728" cy="720080"/>
          </a:xfrm>
          <a:prstGeom prst="wedgeEllipseCallout">
            <a:avLst>
              <a:gd name="adj1" fmla="val 222"/>
              <a:gd name="adj2" fmla="val 8562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 중인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적</a:t>
            </a:r>
            <a:r>
              <a:rPr lang="ko-KR" altLang="en-US" sz="1000" dirty="0"/>
              <a:t>의</a:t>
            </a:r>
            <a:r>
              <a:rPr lang="ko-KR" altLang="en-US" sz="1000" dirty="0" smtClean="0"/>
              <a:t> 요새</a:t>
            </a:r>
            <a:endParaRPr lang="en-US" altLang="ko-KR" sz="1000" dirty="0" smtClean="0"/>
          </a:p>
        </p:txBody>
      </p:sp>
      <p:sp>
        <p:nvSpPr>
          <p:cNvPr id="122" name="타원형 설명선 121"/>
          <p:cNvSpPr/>
          <p:nvPr/>
        </p:nvSpPr>
        <p:spPr>
          <a:xfrm>
            <a:off x="631214" y="2348880"/>
            <a:ext cx="2123728" cy="720080"/>
          </a:xfrm>
          <a:prstGeom prst="wedgeEllipseCallout">
            <a:avLst>
              <a:gd name="adj1" fmla="val 222"/>
              <a:gd name="adj2" fmla="val 8562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이동 중인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내 요새</a:t>
            </a:r>
            <a:endParaRPr lang="en-US" altLang="ko-KR" sz="1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560534" y="5085184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99:99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분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517161" y="1268760"/>
            <a:ext cx="2398655" cy="2145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11759" y="1556792"/>
            <a:ext cx="2404057" cy="4001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08278" y="1844824"/>
            <a:ext cx="2407538" cy="3743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17161" y="1191349"/>
            <a:ext cx="201733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이동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모병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정찰</a:t>
            </a:r>
            <a:r>
              <a:rPr lang="en-US" altLang="ko-KR" sz="1000" b="1" dirty="0">
                <a:solidFill>
                  <a:schemeClr val="bg1"/>
                </a:solidFill>
              </a:rPr>
              <a:t>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등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7161" y="1473696"/>
            <a:ext cx="201733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7171"/>
                </a:solidFill>
              </a:rPr>
              <a:t>나에게 오는 공격</a:t>
            </a:r>
            <a:r>
              <a:rPr lang="en-US" altLang="ko-KR" sz="1000" b="1" dirty="0" smtClean="0">
                <a:solidFill>
                  <a:srgbClr val="FF7171"/>
                </a:solidFill>
              </a:rPr>
              <a:t>, </a:t>
            </a:r>
            <a:r>
              <a:rPr lang="ko-KR" altLang="en-US" sz="1000" b="1" dirty="0" smtClean="0">
                <a:solidFill>
                  <a:srgbClr val="FF7171"/>
                </a:solidFill>
              </a:rPr>
              <a:t>모병</a:t>
            </a:r>
            <a:r>
              <a:rPr lang="en-US" altLang="ko-KR" sz="1000" b="1" dirty="0" smtClean="0">
                <a:solidFill>
                  <a:srgbClr val="FF7171"/>
                </a:solidFill>
              </a:rPr>
              <a:t>, </a:t>
            </a:r>
            <a:r>
              <a:rPr lang="ko-KR" altLang="en-US" sz="1000" b="1" dirty="0" smtClean="0">
                <a:solidFill>
                  <a:srgbClr val="FF7171"/>
                </a:solidFill>
              </a:rPr>
              <a:t>정찰 등</a:t>
            </a:r>
            <a:endParaRPr lang="ko-KR" altLang="en-US" sz="1000" b="1" dirty="0">
              <a:solidFill>
                <a:srgbClr val="FF717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8277" y="1759153"/>
            <a:ext cx="2026217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chemeClr val="bg1">
                    <a:lumMod val="75000"/>
                  </a:schemeClr>
                </a:solidFill>
              </a:rPr>
              <a:t>회군 중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6538769" y="3936466"/>
            <a:ext cx="474988" cy="3759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배치보기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18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거인전</a:t>
            </a:r>
            <a:r>
              <a:rPr lang="ko-KR" altLang="en-US" dirty="0"/>
              <a:t>쟁</a:t>
            </a:r>
            <a:r>
              <a:rPr lang="ko-KR" altLang="en-US" dirty="0" smtClean="0"/>
              <a:t>은 어떤 게임</a:t>
            </a:r>
            <a:r>
              <a:rPr lang="en-US" altLang="ko-KR" dirty="0" smtClean="0"/>
              <a:t>?</a:t>
            </a:r>
            <a:endParaRPr lang="ko-KR" altLang="en-US" sz="4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7584" y="2931712"/>
            <a:ext cx="8136903" cy="308957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유저와 거인들이 자신의 영토를 걸고 </a:t>
            </a:r>
            <a:r>
              <a:rPr lang="ko-KR" altLang="en-US" b="1" dirty="0" smtClean="0">
                <a:solidFill>
                  <a:srgbClr val="C26F30"/>
                </a:solidFill>
              </a:rPr>
              <a:t>세계대전</a:t>
            </a:r>
            <a:r>
              <a:rPr lang="ko-KR" altLang="en-US" dirty="0" smtClean="0"/>
              <a:t>을 벌인다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채집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수성을 반복해가며 영토를 넓혀나간다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채집을 통해 </a:t>
            </a:r>
            <a:r>
              <a:rPr lang="ko-KR" altLang="en-US" b="1" dirty="0" smtClean="0">
                <a:solidFill>
                  <a:srgbClr val="7030A0"/>
                </a:solidFill>
              </a:rPr>
              <a:t>골드</a:t>
            </a:r>
            <a:r>
              <a:rPr lang="en-US" altLang="ko-KR" b="1" dirty="0" smtClean="0">
                <a:solidFill>
                  <a:srgbClr val="7030A0"/>
                </a:solidFill>
              </a:rPr>
              <a:t>, </a:t>
            </a:r>
            <a:r>
              <a:rPr lang="ko-KR" altLang="en-US" b="1" dirty="0" smtClean="0">
                <a:solidFill>
                  <a:srgbClr val="7030A0"/>
                </a:solidFill>
              </a:rPr>
              <a:t>마석</a:t>
            </a:r>
            <a:r>
              <a:rPr lang="ko-KR" altLang="en-US" dirty="0" smtClean="0"/>
              <a:t>을 수집해서 </a:t>
            </a:r>
            <a:r>
              <a:rPr lang="ko-KR" altLang="en-US" b="1" dirty="0" smtClean="0">
                <a:solidFill>
                  <a:srgbClr val="FF0000"/>
                </a:solidFill>
              </a:rPr>
              <a:t>요새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강화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공성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수성 전투를 통해</a:t>
            </a:r>
            <a:r>
              <a:rPr lang="en-US" altLang="ko-KR" dirty="0" smtClean="0"/>
              <a:t>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유닛</a:t>
            </a:r>
            <a:r>
              <a:rPr lang="ko-KR" altLang="en-US" b="1" dirty="0" smtClean="0">
                <a:solidFill>
                  <a:srgbClr val="7030A0"/>
                </a:solidFill>
              </a:rPr>
              <a:t> 카드</a:t>
            </a:r>
            <a:r>
              <a:rPr lang="ko-KR" altLang="en-US" dirty="0" smtClean="0"/>
              <a:t>를 수집해서 </a:t>
            </a:r>
            <a:r>
              <a:rPr lang="ko-KR" altLang="en-US" b="1" dirty="0" smtClean="0">
                <a:solidFill>
                  <a:srgbClr val="FF0000"/>
                </a:solidFill>
              </a:rPr>
              <a:t>캐릭터</a:t>
            </a:r>
            <a:r>
              <a:rPr lang="ko-KR" altLang="en-US" dirty="0" smtClean="0"/>
              <a:t>를 </a:t>
            </a:r>
            <a:r>
              <a:rPr lang="ko-KR" altLang="en-US" b="1" dirty="0" smtClean="0"/>
              <a:t>강화</a:t>
            </a:r>
            <a:endParaRPr lang="en-US" altLang="ko-KR" b="1" dirty="0" smtClean="0"/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길드 </a:t>
            </a:r>
            <a:r>
              <a:rPr lang="ko-KR" altLang="en-US" dirty="0" err="1" smtClean="0"/>
              <a:t>컨텐츠를</a:t>
            </a:r>
            <a:r>
              <a:rPr lang="ko-KR" altLang="en-US" dirty="0" smtClean="0"/>
              <a:t> 통해 </a:t>
            </a:r>
            <a:r>
              <a:rPr lang="ko-KR" altLang="en-US" b="1" dirty="0" smtClean="0">
                <a:solidFill>
                  <a:srgbClr val="7030A0"/>
                </a:solidFill>
              </a:rPr>
              <a:t>명예포인트</a:t>
            </a:r>
            <a:r>
              <a:rPr lang="ko-KR" altLang="en-US" dirty="0" smtClean="0"/>
              <a:t>를 수집해서 </a:t>
            </a:r>
            <a:r>
              <a:rPr lang="ko-KR" altLang="en-US" b="1" dirty="0" smtClean="0">
                <a:solidFill>
                  <a:srgbClr val="FF0000"/>
                </a:solidFill>
              </a:rPr>
              <a:t>세력</a:t>
            </a:r>
            <a:r>
              <a:rPr lang="ko-KR" altLang="en-US" dirty="0" smtClean="0"/>
              <a:t>을 </a:t>
            </a:r>
            <a:r>
              <a:rPr lang="ko-KR" altLang="en-US" b="1" dirty="0" smtClean="0"/>
              <a:t>강화</a:t>
            </a:r>
            <a:endParaRPr lang="en-US" altLang="ko-KR" b="1" dirty="0" smtClean="0"/>
          </a:p>
          <a:p>
            <a:r>
              <a:rPr lang="en-US" altLang="ko-KR" dirty="0" smtClean="0"/>
              <a:t>※ 2~5</a:t>
            </a:r>
            <a:r>
              <a:rPr lang="ko-KR" altLang="en-US" dirty="0" smtClean="0"/>
              <a:t>를 반복해가며 점점 강해짐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26659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39" y="4083095"/>
            <a:ext cx="1034290" cy="114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클릭할 때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거인의 요새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/>
              <a:t>공격하기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한 요새의 영웅과 병사들을 보내서 </a:t>
            </a:r>
            <a:r>
              <a:rPr lang="ko-KR" altLang="en-US" sz="1600" dirty="0"/>
              <a:t>적과 전투한다</a:t>
            </a:r>
            <a:r>
              <a:rPr lang="en-US" altLang="ko-KR" sz="1600" dirty="0"/>
              <a:t>.  </a:t>
            </a:r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/>
              <a:t>연합공격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나의 다른 요새나 </a:t>
            </a:r>
            <a:r>
              <a:rPr lang="ko-KR" altLang="en-US" sz="1600" dirty="0" err="1" smtClean="0"/>
              <a:t>길드원</a:t>
            </a:r>
            <a:r>
              <a:rPr lang="ko-KR" altLang="en-US" sz="1600" dirty="0" smtClean="0"/>
              <a:t> 으로부터 </a:t>
            </a:r>
            <a:r>
              <a:rPr lang="ko-KR" altLang="en-US" sz="1600" dirty="0"/>
              <a:t>병력을 지원받아서 릴레이로 공격할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거리에 따라 모집 시간이 걸림</a:t>
            </a:r>
            <a:r>
              <a:rPr lang="en-US" altLang="ko-KR" sz="1600" dirty="0"/>
              <a:t>)</a:t>
            </a:r>
          </a:p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정찰 </a:t>
            </a:r>
            <a:r>
              <a:rPr lang="en-US" altLang="ko-KR" sz="1600" dirty="0"/>
              <a:t>: </a:t>
            </a:r>
            <a:r>
              <a:rPr lang="ko-KR" altLang="en-US" sz="1600" dirty="0"/>
              <a:t>까마귀를 소모해서 정찰한다</a:t>
            </a:r>
            <a:r>
              <a:rPr lang="en-US" altLang="ko-KR" sz="1600" dirty="0"/>
              <a:t>.</a:t>
            </a:r>
          </a:p>
          <a:p>
            <a:pPr algn="l"/>
            <a:r>
              <a:rPr lang="en-US" altLang="ko-KR" sz="1600" dirty="0"/>
              <a:t>4. </a:t>
            </a:r>
            <a:r>
              <a:rPr lang="ko-KR" altLang="en-US" sz="1600" dirty="0"/>
              <a:t>정보 보기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점수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파밍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가능한 아이템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3491879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62" name="순서도: 대체 처리 61"/>
          <p:cNvSpPr/>
          <p:nvPr/>
        </p:nvSpPr>
        <p:spPr>
          <a:xfrm>
            <a:off x="3819030" y="3952472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정찰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148064" y="4588885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63881" y="5121112"/>
            <a:ext cx="1872208" cy="722546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lv.5 </a:t>
            </a:r>
            <a:r>
              <a:rPr lang="ko-KR" altLang="en-US" sz="1000" dirty="0" err="1" smtClean="0"/>
              <a:t>거신의</a:t>
            </a:r>
            <a:r>
              <a:rPr lang="ko-KR" altLang="en-US" sz="1000" dirty="0" smtClean="0"/>
              <a:t> 성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 </a:t>
            </a:r>
            <a:r>
              <a:rPr lang="en-US" altLang="ko-KR" sz="1000" dirty="0" smtClean="0"/>
              <a:t>555</a:t>
            </a:r>
            <a:r>
              <a:rPr lang="ko-KR" altLang="en-US" sz="1000" dirty="0" smtClean="0"/>
              <a:t>점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40" y="4552956"/>
            <a:ext cx="273924" cy="2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5248057" y="5547599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sp>
        <p:nvSpPr>
          <p:cNvPr id="17" name="타원형 설명선 16"/>
          <p:cNvSpPr/>
          <p:nvPr/>
        </p:nvSpPr>
        <p:spPr>
          <a:xfrm>
            <a:off x="467543" y="3135472"/>
            <a:ext cx="2123728" cy="720080"/>
          </a:xfrm>
          <a:prstGeom prst="wedgeEllipseCallout">
            <a:avLst>
              <a:gd name="adj1" fmla="val 136373"/>
              <a:gd name="adj2" fmla="val 15311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정찰을 성공하면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속성에 맞는 거신 아이콘이 보인다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8" name="순서도: 대체 처리 17"/>
          <p:cNvSpPr/>
          <p:nvPr/>
        </p:nvSpPr>
        <p:spPr>
          <a:xfrm>
            <a:off x="4775564" y="3961732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2915816" y="917718"/>
            <a:ext cx="3274192" cy="2839024"/>
          </a:xfrm>
          <a:prstGeom prst="wedgeRectCallout">
            <a:avLst>
              <a:gd name="adj1" fmla="val 14509"/>
              <a:gd name="adj2" fmla="val 577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70003" y="142637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1" name="순서도: 대체 처리 20"/>
          <p:cNvSpPr/>
          <p:nvPr/>
        </p:nvSpPr>
        <p:spPr>
          <a:xfrm>
            <a:off x="5708557" y="109244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311201" y="3120147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72671" y="1413944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1955" y="1109035"/>
            <a:ext cx="1015651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799/9999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94014" y="1092446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모집 완료까지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남음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4110198" y="3036662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타원형 설명선 26"/>
          <p:cNvSpPr/>
          <p:nvPr/>
        </p:nvSpPr>
        <p:spPr>
          <a:xfrm>
            <a:off x="2952825" y="764704"/>
            <a:ext cx="2771303" cy="376984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모집 된 순서대로 릴레이 공격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지휘 능력의 한계까지 모집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51067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순서도: 대체 처리 28"/>
          <p:cNvSpPr/>
          <p:nvPr/>
        </p:nvSpPr>
        <p:spPr>
          <a:xfrm>
            <a:off x="3330890" y="1563030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941692" y="1529547"/>
            <a:ext cx="1764198" cy="9141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3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2601565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순서도: 대체 처리 31"/>
          <p:cNvSpPr/>
          <p:nvPr/>
        </p:nvSpPr>
        <p:spPr>
          <a:xfrm>
            <a:off x="3330890" y="2653925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41691" y="2620443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3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536" y="153313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36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21" y="153158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순서도: 대체 처리 37"/>
          <p:cNvSpPr/>
          <p:nvPr/>
        </p:nvSpPr>
        <p:spPr>
          <a:xfrm>
            <a:off x="3631564" y="2193513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pic>
        <p:nvPicPr>
          <p:cNvPr id="3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824431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88" y="18180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88" y="18164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83" y="25907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83" y="25923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 설명선 45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190008" y="4725144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43" y="49135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8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참전할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</a:t>
            </a:r>
            <a:r>
              <a:rPr lang="ko-KR" altLang="en-US" sz="800" dirty="0">
                <a:solidFill>
                  <a:schemeClr val="bg1"/>
                </a:solidFill>
              </a:rPr>
              <a:t>격</a:t>
            </a:r>
            <a:r>
              <a:rPr lang="ko-KR" altLang="en-US" sz="800" dirty="0" smtClean="0">
                <a:solidFill>
                  <a:schemeClr val="bg1"/>
                </a:solidFill>
              </a:rPr>
              <a:t>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6297364" y="4956448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0" y="49131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6189290" y="5375362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6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25" y="556379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순서도: 대체 처리 70"/>
          <p:cNvSpPr/>
          <p:nvPr/>
        </p:nvSpPr>
        <p:spPr>
          <a:xfrm>
            <a:off x="6296646" y="560666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7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2" y="556340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사각형 설명선 72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54765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78586" y="4689140"/>
            <a:ext cx="2517020" cy="1764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rgbClr val="7A6C64"/>
                </a:solidFill>
              </a:rPr>
              <a:t>점수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en-US" altLang="ko-KR" sz="700" dirty="0" smtClean="0">
                <a:solidFill>
                  <a:srgbClr val="7A6C64"/>
                </a:solidFill>
              </a:rPr>
              <a:t>- </a:t>
            </a:r>
            <a:r>
              <a:rPr lang="ko-KR" altLang="en-US" sz="700" dirty="0" smtClean="0">
                <a:solidFill>
                  <a:srgbClr val="7A6C64"/>
                </a:solidFill>
              </a:rPr>
              <a:t>출몰하는 거신 </a:t>
            </a:r>
            <a:r>
              <a:rPr lang="en-US" altLang="ko-KR" sz="700" dirty="0" smtClean="0">
                <a:solidFill>
                  <a:srgbClr val="7A6C64"/>
                </a:solidFill>
              </a:rPr>
              <a:t>-</a:t>
            </a:r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획득 가능한 아이템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9552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lv.5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거신의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성 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8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688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타원형 설명선 84"/>
          <p:cNvSpPr/>
          <p:nvPr/>
        </p:nvSpPr>
        <p:spPr>
          <a:xfrm>
            <a:off x="6265192" y="3413291"/>
            <a:ext cx="2771303" cy="735789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사거리에 있는 내 요새의 병력 리스트</a:t>
            </a:r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개만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9" y="51379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40" y="514621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14621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/>
          <p:cNvSpPr/>
          <p:nvPr/>
        </p:nvSpPr>
        <p:spPr>
          <a:xfrm>
            <a:off x="623524" y="580526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29" y="5805264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모서리가 둥근 직사각형 89"/>
          <p:cNvSpPr/>
          <p:nvPr/>
        </p:nvSpPr>
        <p:spPr>
          <a:xfrm>
            <a:off x="1068992" y="5810368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7" y="5810368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직사각형 91"/>
          <p:cNvSpPr/>
          <p:nvPr/>
        </p:nvSpPr>
        <p:spPr>
          <a:xfrm>
            <a:off x="1526802" y="5819852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07" y="5819852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93"/>
          <p:cNvSpPr/>
          <p:nvPr/>
        </p:nvSpPr>
        <p:spPr>
          <a:xfrm>
            <a:off x="1991980" y="583693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85" y="5836934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빈 땅을 클릭할 때</a:t>
            </a:r>
            <a:r>
              <a:rPr lang="en-US" altLang="ko-KR" sz="1600" dirty="0" smtClean="0"/>
              <a:t>1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점령하기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즉시 점령군을 보내서 내 깃발을 꽂는다</a:t>
            </a:r>
            <a:r>
              <a:rPr lang="en-US" altLang="ko-KR" sz="1600" dirty="0" smtClean="0"/>
              <a:t>. 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요새이동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무료이동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유료이동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한 개씩 이동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그룹 이동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요새이동 초대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길드원이나</a:t>
            </a:r>
            <a:r>
              <a:rPr lang="ko-KR" altLang="en-US" sz="1600" dirty="0" smtClean="0"/>
              <a:t> 친구를 이곳으로 초대한다</a:t>
            </a:r>
            <a:r>
              <a:rPr lang="en-US" altLang="ko-KR" sz="1600" dirty="0" smtClean="0"/>
              <a:t>. 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307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2" y="39882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635896" y="5229200"/>
            <a:ext cx="1872208" cy="361273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79" name="순서도: 대체 처리 78"/>
          <p:cNvSpPr/>
          <p:nvPr/>
        </p:nvSpPr>
        <p:spPr>
          <a:xfrm>
            <a:off x="5137640" y="5297810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sp>
        <p:nvSpPr>
          <p:cNvPr id="80" name="순서도: 대체 처리 79"/>
          <p:cNvSpPr/>
          <p:nvPr/>
        </p:nvSpPr>
        <p:spPr>
          <a:xfrm>
            <a:off x="3777632" y="4533326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요새이동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81" name="순서도: 대체 처리 80"/>
          <p:cNvSpPr/>
          <p:nvPr/>
        </p:nvSpPr>
        <p:spPr>
          <a:xfrm>
            <a:off x="4354834" y="4046360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요새이동 초대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82" name="순서도: 대체 처리 81"/>
          <p:cNvSpPr/>
          <p:nvPr/>
        </p:nvSpPr>
        <p:spPr>
          <a:xfrm>
            <a:off x="4937431" y="4542586"/>
            <a:ext cx="422573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4651955" y="6021288"/>
            <a:ext cx="1072173" cy="594096"/>
          </a:xfrm>
          <a:prstGeom prst="wedgeEllipseCallout">
            <a:avLst>
              <a:gd name="adj1" fmla="val 5488"/>
              <a:gd name="adj2" fmla="val -11736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지도에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즐겨찾기하기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sp>
        <p:nvSpPr>
          <p:cNvPr id="44" name="사각형 설명선 43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61810"/>
              <a:gd name="adj2" fmla="val -234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57" name="양쪽 모서리가 둥근 사각형 56"/>
          <p:cNvSpPr/>
          <p:nvPr/>
        </p:nvSpPr>
        <p:spPr>
          <a:xfrm>
            <a:off x="1115616" y="4237677"/>
            <a:ext cx="857419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그룹 이동</a:t>
            </a:r>
            <a:endParaRPr lang="ko-KR" altLang="en-US" sz="1050" dirty="0"/>
          </a:p>
        </p:txBody>
      </p:sp>
      <p:sp>
        <p:nvSpPr>
          <p:cNvPr id="58" name="양쪽 모서리가 둥근 사각형 57"/>
          <p:cNvSpPr/>
          <p:nvPr/>
        </p:nvSpPr>
        <p:spPr>
          <a:xfrm>
            <a:off x="251520" y="4237677"/>
            <a:ext cx="856640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요</a:t>
            </a:r>
            <a:r>
              <a:rPr lang="ko-KR" altLang="en-US" sz="1000" dirty="0"/>
              <a:t>새</a:t>
            </a:r>
            <a:r>
              <a:rPr lang="ko-KR" altLang="en-US" sz="1000" dirty="0" smtClean="0"/>
              <a:t> 이동</a:t>
            </a:r>
            <a:endParaRPr lang="ko-KR" altLang="en-US" sz="1000" dirty="0"/>
          </a:p>
        </p:txBody>
      </p:sp>
      <p:sp>
        <p:nvSpPr>
          <p:cNvPr id="87" name="순서도: 대체 처리 86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95385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94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55" y="4488267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52" y="4644001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85778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87" y="4653480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00" y="4781486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58" y="4789099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04" y="4935642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68" y="4951285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73810"/>
            <a:ext cx="595420" cy="6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23" y="4651724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1" y="4801626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3" y="4817490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39756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1063018" y="5152503"/>
            <a:ext cx="202815" cy="151288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78" y="5747247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05" y="5739252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47" y="5733600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041" y="5734562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12" y="5743042"/>
            <a:ext cx="382927" cy="4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순서도: 대체 처리 112"/>
          <p:cNvSpPr/>
          <p:nvPr/>
        </p:nvSpPr>
        <p:spPr>
          <a:xfrm>
            <a:off x="2232902" y="5292073"/>
            <a:ext cx="682914" cy="287569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C000"/>
                </a:solidFill>
              </a:rPr>
              <a:t>워</a:t>
            </a:r>
            <a:r>
              <a:rPr lang="ko-KR" altLang="en-US" sz="800" dirty="0" err="1">
                <a:solidFill>
                  <a:srgbClr val="FFC000"/>
                </a:solidFill>
              </a:rPr>
              <a:t>프</a:t>
            </a:r>
            <a:r>
              <a:rPr lang="ko-KR" altLang="en-US" sz="800" dirty="0" err="1" smtClean="0">
                <a:solidFill>
                  <a:srgbClr val="FFC000"/>
                </a:solidFill>
              </a:rPr>
              <a:t>하기</a:t>
            </a:r>
            <a:endParaRPr lang="en-US" altLang="ko-KR" sz="800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C00"/>
                </a:solidFill>
              </a:rPr>
              <a:t>3000</a:t>
            </a:r>
            <a:r>
              <a:rPr lang="ko-KR" altLang="en-US" sz="700" dirty="0" smtClean="0">
                <a:solidFill>
                  <a:schemeClr val="bg1"/>
                </a:solidFill>
              </a:rPr>
              <a:t>알파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2222398" y="4889122"/>
            <a:ext cx="682914" cy="287569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이동하기</a:t>
            </a:r>
            <a:endParaRPr lang="en-US" altLang="ko-KR" sz="800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C00"/>
                </a:solidFill>
              </a:rPr>
              <a:t>3000</a:t>
            </a:r>
            <a:r>
              <a:rPr lang="en-US" altLang="ko-KR" sz="700" dirty="0" smtClean="0">
                <a:solidFill>
                  <a:schemeClr val="bg1"/>
                </a:solidFill>
              </a:rPr>
              <a:t>G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15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016" y="4594432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2306833" y="4550568"/>
            <a:ext cx="713171" cy="338554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</a:rPr>
              <a:t>Moving time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27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시간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7" name="순서도: 대체 처리 116"/>
          <p:cNvSpPr/>
          <p:nvPr/>
        </p:nvSpPr>
        <p:spPr>
          <a:xfrm>
            <a:off x="393151" y="5868137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점</a:t>
            </a:r>
            <a:r>
              <a:rPr lang="ko-KR" altLang="en-US" sz="600" dirty="0">
                <a:solidFill>
                  <a:schemeClr val="bg1"/>
                </a:solidFill>
              </a:rPr>
              <a:t>수</a:t>
            </a:r>
            <a:r>
              <a:rPr lang="ko-KR" altLang="en-US" sz="600" dirty="0" smtClean="0">
                <a:solidFill>
                  <a:schemeClr val="bg1"/>
                </a:solidFill>
              </a:rPr>
              <a:t>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18" name="사각형 설명선 117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49" name="사각형 설명선 148"/>
          <p:cNvSpPr/>
          <p:nvPr/>
        </p:nvSpPr>
        <p:spPr>
          <a:xfrm>
            <a:off x="2915816" y="929368"/>
            <a:ext cx="3265940" cy="2839024"/>
          </a:xfrm>
          <a:prstGeom prst="wedgeRectCallout">
            <a:avLst>
              <a:gd name="adj1" fmla="val -1706"/>
              <a:gd name="adj2" fmla="val 575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170003" y="143802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51" name="양쪽 모서리가 둥근 사각형 150"/>
          <p:cNvSpPr/>
          <p:nvPr/>
        </p:nvSpPr>
        <p:spPr>
          <a:xfrm>
            <a:off x="3181318" y="1120685"/>
            <a:ext cx="857419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친</a:t>
            </a:r>
            <a:r>
              <a:rPr lang="ko-KR" altLang="en-US" sz="1050" dirty="0"/>
              <a:t>구</a:t>
            </a:r>
          </a:p>
        </p:txBody>
      </p:sp>
      <p:sp>
        <p:nvSpPr>
          <p:cNvPr id="152" name="양쪽 모서리가 둥근 사각형 151"/>
          <p:cNvSpPr/>
          <p:nvPr/>
        </p:nvSpPr>
        <p:spPr>
          <a:xfrm>
            <a:off x="4038738" y="1120685"/>
            <a:ext cx="856640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길</a:t>
            </a:r>
            <a:r>
              <a:rPr lang="ko-KR" altLang="en-US" sz="1000" dirty="0"/>
              <a:t>드</a:t>
            </a:r>
          </a:p>
        </p:txBody>
      </p:sp>
      <p:sp>
        <p:nvSpPr>
          <p:cNvPr id="153" name="순서도: 대체 처리 152"/>
          <p:cNvSpPr/>
          <p:nvPr/>
        </p:nvSpPr>
        <p:spPr>
          <a:xfrm>
            <a:off x="5708557" y="110409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0" name="순서도: 대체 처리 159"/>
          <p:cNvSpPr/>
          <p:nvPr/>
        </p:nvSpPr>
        <p:spPr>
          <a:xfrm>
            <a:off x="4254517" y="3141431"/>
            <a:ext cx="682914" cy="287569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초대하기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1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1860024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순서도: 대체 처리 165"/>
          <p:cNvSpPr/>
          <p:nvPr/>
        </p:nvSpPr>
        <p:spPr>
          <a:xfrm>
            <a:off x="3330890" y="1912384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941691" y="1878902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친구이름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16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219296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순서도: 대체 처리 168"/>
          <p:cNvSpPr/>
          <p:nvPr/>
        </p:nvSpPr>
        <p:spPr>
          <a:xfrm>
            <a:off x="3330890" y="2245320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3941691" y="2211838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친구이름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17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028" y="252203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순서도: 대체 처리 171"/>
          <p:cNvSpPr/>
          <p:nvPr/>
        </p:nvSpPr>
        <p:spPr>
          <a:xfrm>
            <a:off x="3330890" y="257439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3941691" y="2540914"/>
            <a:ext cx="1782437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친구이름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126838" y="1438023"/>
            <a:ext cx="713171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27/99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75" name="순서도: 대체 처리 174"/>
          <p:cNvSpPr/>
          <p:nvPr/>
        </p:nvSpPr>
        <p:spPr>
          <a:xfrm>
            <a:off x="3274192" y="1510340"/>
            <a:ext cx="503440" cy="242495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점</a:t>
            </a:r>
            <a:r>
              <a:rPr lang="ko-KR" altLang="en-US" sz="600" dirty="0">
                <a:solidFill>
                  <a:schemeClr val="bg1"/>
                </a:solidFill>
              </a:rPr>
              <a:t>수</a:t>
            </a:r>
            <a:r>
              <a:rPr lang="ko-KR" altLang="en-US" sz="600" dirty="0" smtClean="0">
                <a:solidFill>
                  <a:schemeClr val="bg1"/>
                </a:solidFill>
              </a:rPr>
              <a:t>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8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58" y="5981041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40" y="5976164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95" y="5977293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58" y="5977293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25" y="5999375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51" y="5120810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59" y="4985238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57" y="4855533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120" y="4992553"/>
            <a:ext cx="192460" cy="19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타원형 설명선 106"/>
          <p:cNvSpPr/>
          <p:nvPr/>
        </p:nvSpPr>
        <p:spPr>
          <a:xfrm>
            <a:off x="3020004" y="3507162"/>
            <a:ext cx="3113843" cy="398002"/>
          </a:xfrm>
          <a:prstGeom prst="wedgeEllipseCallout">
            <a:avLst>
              <a:gd name="adj1" fmla="val 3816"/>
              <a:gd name="adj2" fmla="val 536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길드에 속해있거나 </a:t>
            </a:r>
            <a:r>
              <a:rPr lang="ko-KR" altLang="en-US" sz="1000" dirty="0" err="1" smtClean="0"/>
              <a:t>페북</a:t>
            </a:r>
            <a:r>
              <a:rPr lang="en-US" altLang="ko-KR" sz="1000" dirty="0" smtClean="0"/>
              <a:t>?</a:t>
            </a:r>
            <a:r>
              <a:rPr lang="ko-KR" altLang="en-US" sz="1000" dirty="0" smtClean="0"/>
              <a:t>친구가 있을 경우</a:t>
            </a:r>
            <a:endParaRPr lang="en-US" altLang="ko-KR" sz="1000" dirty="0" smtClean="0"/>
          </a:p>
        </p:txBody>
      </p:sp>
      <p:sp>
        <p:nvSpPr>
          <p:cNvPr id="120" name="타원형 설명선 119"/>
          <p:cNvSpPr/>
          <p:nvPr/>
        </p:nvSpPr>
        <p:spPr>
          <a:xfrm>
            <a:off x="6118062" y="3573016"/>
            <a:ext cx="2918434" cy="576064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사거리의 내 요새 중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점령군이 있는 부대만 리스트 됨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개만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24" name="순서도: 대체 처리 123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90008" y="4853709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11/111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2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40593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132" y="5042145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참전할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34" name="순서도: 대체 처리 133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35" name="순서도: 대체 처리 134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36" name="순서도: 대체 처리 135"/>
          <p:cNvSpPr/>
          <p:nvPr/>
        </p:nvSpPr>
        <p:spPr>
          <a:xfrm>
            <a:off x="6297364" y="5085013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89290" y="5503927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42" name="순서도: 대체 처리 141"/>
          <p:cNvSpPr/>
          <p:nvPr/>
        </p:nvSpPr>
        <p:spPr>
          <a:xfrm>
            <a:off x="6296646" y="5735231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1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691973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7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빈 땅을 클릭할 때</a:t>
            </a:r>
            <a:r>
              <a:rPr lang="en-US" altLang="ko-KR" sz="1600" dirty="0" smtClean="0"/>
              <a:t>2 (</a:t>
            </a:r>
            <a:r>
              <a:rPr lang="ko-KR" altLang="en-US" sz="1600" dirty="0" smtClean="0"/>
              <a:t>내가 점령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요새건설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지휘관으로 영웅을 지정하면 본부가 건설되면서 요새가 된다</a:t>
            </a:r>
            <a:r>
              <a:rPr lang="en-US" altLang="ko-KR" sz="1600" dirty="0" smtClean="0"/>
              <a:t>. 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귀환하기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병력을 빼고 다시 빈칸이 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생산건</a:t>
            </a:r>
            <a:r>
              <a:rPr lang="ko-KR" altLang="en-US" sz="1600" dirty="0"/>
              <a:t>설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금광이나 </a:t>
            </a:r>
            <a:r>
              <a:rPr lang="ko-KR" altLang="en-US" sz="1600" dirty="0" err="1" smtClean="0"/>
              <a:t>마석광을</a:t>
            </a:r>
            <a:r>
              <a:rPr lang="ko-KR" altLang="en-US" sz="1600" dirty="0" smtClean="0"/>
              <a:t> 건설한다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돈은 내가 내지만 채굴하는 사람이 임자</a:t>
            </a:r>
            <a:r>
              <a:rPr lang="en-US" altLang="ko-KR" sz="1600" dirty="0" smtClean="0"/>
              <a:t>) 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307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2" y="39882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635896" y="5229200"/>
            <a:ext cx="1872208" cy="361273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118" name="사각형 설명선 117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22" name="순서도: 대체 처리 121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148006" y="4221088"/>
            <a:ext cx="2368420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새 요새의 지휘관을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07" name="순서도: 대체 처리 106"/>
          <p:cNvSpPr/>
          <p:nvPr/>
        </p:nvSpPr>
        <p:spPr>
          <a:xfrm>
            <a:off x="4943818" y="4538787"/>
            <a:ext cx="451965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요새건설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pic>
        <p:nvPicPr>
          <p:cNvPr id="120" name="Picture 2" descr="C:\work_2015\titan\proto\Sprites\Prob\ISO_Prob_Pieces_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4415660"/>
            <a:ext cx="831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46687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순서도: 대체 처리 123"/>
          <p:cNvSpPr/>
          <p:nvPr/>
        </p:nvSpPr>
        <p:spPr>
          <a:xfrm>
            <a:off x="3779912" y="4571868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귀환하기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25" name="순서도: 대체 처리 124"/>
          <p:cNvSpPr/>
          <p:nvPr/>
        </p:nvSpPr>
        <p:spPr>
          <a:xfrm>
            <a:off x="4346017" y="4099700"/>
            <a:ext cx="451965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생산건설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pic>
        <p:nvPicPr>
          <p:cNvPr id="102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22" y="4618922"/>
            <a:ext cx="514310" cy="6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6265193" y="5403394"/>
            <a:ext cx="2489297" cy="6069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영</a:t>
            </a:r>
            <a:r>
              <a:rPr lang="ko-KR" altLang="en-US" sz="800" dirty="0">
                <a:solidFill>
                  <a:srgbClr val="7A6C64"/>
                </a:solidFill>
              </a:rPr>
              <a:t>웅</a:t>
            </a:r>
            <a:r>
              <a:rPr lang="ko-KR" altLang="en-US" sz="800" dirty="0" smtClean="0">
                <a:solidFill>
                  <a:srgbClr val="7A6C64"/>
                </a:solidFill>
              </a:rPr>
              <a:t>을 선택하세요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12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584406"/>
            <a:ext cx="420182" cy="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385" y="5586027"/>
            <a:ext cx="420182" cy="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25" y="5590147"/>
            <a:ext cx="420182" cy="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465" y="5597184"/>
            <a:ext cx="420182" cy="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505" y="5601304"/>
            <a:ext cx="420182" cy="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위쪽/아래쪽 화살표 136"/>
          <p:cNvSpPr/>
          <p:nvPr/>
        </p:nvSpPr>
        <p:spPr>
          <a:xfrm rot="5400000">
            <a:off x="8402481" y="5530208"/>
            <a:ext cx="227890" cy="85926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순서도: 대체 처리 137"/>
          <p:cNvSpPr/>
          <p:nvPr/>
        </p:nvSpPr>
        <p:spPr>
          <a:xfrm>
            <a:off x="8172400" y="5386192"/>
            <a:ext cx="565477" cy="212693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err="1" smtClean="0">
                <a:solidFill>
                  <a:schemeClr val="bg1"/>
                </a:solidFill>
              </a:rPr>
              <a:t>전투력순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7164288" y="4571868"/>
            <a:ext cx="1590203" cy="751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숲 속성에 강한 검사입니다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친구</a:t>
            </a:r>
            <a:r>
              <a:rPr lang="en-US" altLang="ko-KR" sz="800" dirty="0" smtClean="0">
                <a:solidFill>
                  <a:srgbClr val="7A6C64"/>
                </a:solidFill>
              </a:rPr>
              <a:t>/ </a:t>
            </a:r>
            <a:r>
              <a:rPr lang="ko-KR" altLang="en-US" sz="800" dirty="0" smtClean="0">
                <a:solidFill>
                  <a:srgbClr val="7A6C64"/>
                </a:solidFill>
              </a:rPr>
              <a:t>길드에게 지원만 가능합니다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</p:txBody>
      </p:sp>
      <p:sp>
        <p:nvSpPr>
          <p:cNvPr id="140" name="순서도: 대체 처리 139"/>
          <p:cNvSpPr/>
          <p:nvPr/>
        </p:nvSpPr>
        <p:spPr>
          <a:xfrm>
            <a:off x="7668344" y="6151804"/>
            <a:ext cx="1084205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요새 생성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1" name="순서도: 대체 처리 140"/>
          <p:cNvSpPr/>
          <p:nvPr/>
        </p:nvSpPr>
        <p:spPr>
          <a:xfrm>
            <a:off x="6265194" y="6151804"/>
            <a:ext cx="1339362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요새 이름 입력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42" name="사각형 설명선 141"/>
          <p:cNvSpPr/>
          <p:nvPr/>
        </p:nvSpPr>
        <p:spPr>
          <a:xfrm>
            <a:off x="2915816" y="929368"/>
            <a:ext cx="3265940" cy="2839024"/>
          </a:xfrm>
          <a:prstGeom prst="wedgeRectCallout">
            <a:avLst>
              <a:gd name="adj1" fmla="val -1706"/>
              <a:gd name="adj2" fmla="val 575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3170003" y="1438023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46" name="순서도: 대체 처리 145"/>
          <p:cNvSpPr/>
          <p:nvPr/>
        </p:nvSpPr>
        <p:spPr>
          <a:xfrm>
            <a:off x="5708557" y="1104096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7" name="타원형 설명선 176"/>
          <p:cNvSpPr/>
          <p:nvPr/>
        </p:nvSpPr>
        <p:spPr>
          <a:xfrm>
            <a:off x="1331640" y="4577461"/>
            <a:ext cx="1648237" cy="999694"/>
          </a:xfrm>
          <a:prstGeom prst="wedgeEllipseCallout">
            <a:avLst>
              <a:gd name="adj1" fmla="val 92952"/>
              <a:gd name="adj2" fmla="val -2506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되묻기 없이 바로 점령군을 뺍니다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207456" y="1104096"/>
            <a:ext cx="2300648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무엇을 생산할지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3259117" y="1573994"/>
            <a:ext cx="1240875" cy="1782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금광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건물 지속시간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생산량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9999/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저장량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</a:t>
            </a: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00" name="순서도: 대체 처리 199"/>
          <p:cNvSpPr/>
          <p:nvPr/>
        </p:nvSpPr>
        <p:spPr>
          <a:xfrm>
            <a:off x="3529046" y="2996952"/>
            <a:ext cx="682914" cy="287569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rgbClr val="FFCC00"/>
                </a:solidFill>
              </a:rPr>
              <a:t>건설하기</a:t>
            </a:r>
            <a:endParaRPr lang="en-US" altLang="ko-KR" sz="700" dirty="0" smtClean="0">
              <a:solidFill>
                <a:srgbClr val="FFCC00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C00"/>
                </a:solidFill>
              </a:rPr>
              <a:t>3000</a:t>
            </a:r>
            <a:r>
              <a:rPr lang="en-US" altLang="ko-KR" sz="700" dirty="0" smtClean="0">
                <a:solidFill>
                  <a:schemeClr val="bg1"/>
                </a:solidFill>
              </a:rPr>
              <a:t>G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4627269" y="1573994"/>
            <a:ext cx="1240875" cy="1782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7A6C64"/>
                </a:solidFill>
              </a:rPr>
              <a:t>마</a:t>
            </a:r>
            <a:r>
              <a:rPr lang="ko-KR" altLang="en-US" sz="800" dirty="0" err="1">
                <a:solidFill>
                  <a:srgbClr val="7A6C64"/>
                </a:solidFill>
              </a:rPr>
              <a:t>석</a:t>
            </a:r>
            <a:r>
              <a:rPr lang="ko-KR" altLang="en-US" sz="800" dirty="0" err="1" smtClean="0">
                <a:solidFill>
                  <a:srgbClr val="7A6C64"/>
                </a:solidFill>
              </a:rPr>
              <a:t>광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건물 지속시간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생산량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9999/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저장량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</a:t>
            </a: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04" name="순서도: 대체 처리 203"/>
          <p:cNvSpPr/>
          <p:nvPr/>
        </p:nvSpPr>
        <p:spPr>
          <a:xfrm>
            <a:off x="4897198" y="2996952"/>
            <a:ext cx="682914" cy="287569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rgbClr val="FFCC00"/>
                </a:solidFill>
              </a:rPr>
              <a:t>건설하기</a:t>
            </a:r>
            <a:endParaRPr lang="en-US" altLang="ko-KR" sz="700" dirty="0" smtClean="0">
              <a:solidFill>
                <a:srgbClr val="FFCC00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C00"/>
                </a:solidFill>
              </a:rPr>
              <a:t>3000</a:t>
            </a:r>
            <a:r>
              <a:rPr lang="en-US" altLang="ko-KR" sz="700" dirty="0" smtClean="0">
                <a:solidFill>
                  <a:schemeClr val="bg1"/>
                </a:solidFill>
              </a:rPr>
              <a:t>G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pic>
        <p:nvPicPr>
          <p:cNvPr id="205" name="Picture 7" descr="C:\work_2015\titan\proto\Sprites\Unit\ISO_Unit_Mineperidot_a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33" y="1556792"/>
            <a:ext cx="810787" cy="8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8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60" y="1556792"/>
            <a:ext cx="810787" cy="8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8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빈 땅을 클릭할 때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다른 유저가 점령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공격하기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공격군을 보내서 적과 전투한다</a:t>
            </a:r>
            <a:r>
              <a:rPr lang="en-US" altLang="ko-KR" sz="1600" dirty="0" smtClean="0"/>
              <a:t>. 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연합공</a:t>
            </a:r>
            <a:r>
              <a:rPr lang="ko-KR" altLang="en-US" sz="1600" dirty="0"/>
              <a:t>격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길드원으로</a:t>
            </a:r>
            <a:r>
              <a:rPr lang="ko-KR" altLang="en-US" sz="1600" dirty="0" smtClean="0"/>
              <a:t> 부터 병력을 지원받아서 릴레이로 공격할 수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거리에 따라 모집 시간이 걸림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정찰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까마귀를 소모해서 정찰한다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/>
              <a:t>4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정보 보기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프로필 정보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메일 보내기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길드 초대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307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2" y="39882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635896" y="5229200"/>
            <a:ext cx="1872208" cy="361273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79" name="순서도: 대체 처리 78"/>
          <p:cNvSpPr/>
          <p:nvPr/>
        </p:nvSpPr>
        <p:spPr>
          <a:xfrm>
            <a:off x="5137640" y="5301208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sp>
        <p:nvSpPr>
          <p:cNvPr id="23" name="타원형 설명선 22"/>
          <p:cNvSpPr/>
          <p:nvPr/>
        </p:nvSpPr>
        <p:spPr>
          <a:xfrm>
            <a:off x="4651955" y="6021288"/>
            <a:ext cx="1072173" cy="594096"/>
          </a:xfrm>
          <a:prstGeom prst="wedgeEllipseCallout">
            <a:avLst>
              <a:gd name="adj1" fmla="val 6256"/>
              <a:gd name="adj2" fmla="val -9240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지도에</a:t>
            </a:r>
            <a:endParaRPr lang="en-US" altLang="ko-KR" sz="1000" dirty="0" smtClean="0"/>
          </a:p>
          <a:p>
            <a:pPr algn="ctr"/>
            <a:r>
              <a:rPr lang="ko-KR" altLang="en-US" sz="1000" dirty="0" err="1" smtClean="0"/>
              <a:t>즐겨찾기하기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</p:txBody>
      </p:sp>
      <p:pic>
        <p:nvPicPr>
          <p:cNvPr id="1026" name="Picture 2" descr="C:\work_2015\titan\proto\Sprites\Prob\ISO_Prob_Pieces_e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4415660"/>
            <a:ext cx="831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250" y="4553303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순서도: 대체 처리 119"/>
          <p:cNvSpPr/>
          <p:nvPr/>
        </p:nvSpPr>
        <p:spPr>
          <a:xfrm>
            <a:off x="3937672" y="3908772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</a:t>
            </a:r>
            <a:r>
              <a:rPr lang="en-US" altLang="ko-KR" sz="700" dirty="0" smtClean="0">
                <a:solidFill>
                  <a:srgbClr val="FFC000"/>
                </a:solidFill>
              </a:rPr>
              <a:t>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121" name="순서도: 대체 처리 120"/>
          <p:cNvSpPr/>
          <p:nvPr/>
        </p:nvSpPr>
        <p:spPr>
          <a:xfrm>
            <a:off x="3751927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25" name="순서도: 대체 처리 124"/>
          <p:cNvSpPr/>
          <p:nvPr/>
        </p:nvSpPr>
        <p:spPr>
          <a:xfrm>
            <a:off x="4932040" y="4588885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6" name="사각형 설명선 125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54765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30" name="순서도: 대체 처리 129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378586" y="4689140"/>
            <a:ext cx="2517020" cy="1764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rgbClr val="7A6C64"/>
                </a:solidFill>
              </a:rPr>
              <a:t>점수</a:t>
            </a:r>
            <a:r>
              <a:rPr lang="en-US" altLang="ko-KR" sz="700" dirty="0" smtClean="0">
                <a:solidFill>
                  <a:srgbClr val="7A6C64"/>
                </a:solidFill>
              </a:rPr>
              <a:t>(</a:t>
            </a:r>
            <a:r>
              <a:rPr lang="ko-KR" altLang="en-US" sz="700" dirty="0" smtClean="0">
                <a:solidFill>
                  <a:srgbClr val="7A6C64"/>
                </a:solidFill>
              </a:rPr>
              <a:t>누적</a:t>
            </a:r>
            <a:r>
              <a:rPr lang="en-US" altLang="ko-KR" sz="700" dirty="0" smtClean="0">
                <a:solidFill>
                  <a:srgbClr val="7A6C64"/>
                </a:solidFill>
              </a:rPr>
              <a:t>)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en-US" altLang="ko-KR" sz="700" dirty="0" smtClean="0">
                <a:solidFill>
                  <a:srgbClr val="7A6C64"/>
                </a:solidFill>
              </a:rPr>
              <a:t>best season 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r>
              <a:rPr lang="ko-KR" altLang="en-US" sz="700" dirty="0">
                <a:solidFill>
                  <a:srgbClr val="7A6C64"/>
                </a:solidFill>
              </a:rPr>
              <a:t>수</a:t>
            </a:r>
            <a:r>
              <a:rPr lang="en-US" altLang="ko-KR" sz="700" dirty="0" smtClean="0">
                <a:solidFill>
                  <a:srgbClr val="7A6C64"/>
                </a:solidFill>
              </a:rPr>
              <a:t> : 53</a:t>
            </a:r>
            <a:r>
              <a:rPr lang="ko-KR" altLang="en-US" sz="700" dirty="0" smtClean="0">
                <a:solidFill>
                  <a:srgbClr val="7A6C64"/>
                </a:solidFill>
              </a:rPr>
              <a:t>차 </a:t>
            </a:r>
            <a:r>
              <a:rPr lang="en-US" altLang="ko-KR" sz="700" dirty="0" smtClean="0">
                <a:solidFill>
                  <a:srgbClr val="7A6C64"/>
                </a:solidFill>
              </a:rPr>
              <a:t>99999999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이번 시즌 점수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999999</a:t>
            </a:r>
            <a:r>
              <a:rPr lang="ko-KR" altLang="en-US" sz="700" dirty="0" smtClean="0">
                <a:solidFill>
                  <a:srgbClr val="7A6C64"/>
                </a:solidFill>
              </a:rPr>
              <a:t>점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전생기록 </a:t>
            </a:r>
            <a:r>
              <a:rPr lang="en-US" altLang="ko-KR" sz="700" dirty="0" smtClean="0">
                <a:solidFill>
                  <a:srgbClr val="7A6C64"/>
                </a:solidFill>
              </a:rPr>
              <a:t>: 999</a:t>
            </a:r>
            <a:r>
              <a:rPr lang="ko-KR" altLang="en-US" sz="700" dirty="0" smtClean="0">
                <a:solidFill>
                  <a:srgbClr val="7A6C64"/>
                </a:solidFill>
              </a:rPr>
              <a:t>번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r>
              <a:rPr lang="ko-KR" altLang="en-US" sz="700" dirty="0" err="1" smtClean="0">
                <a:solidFill>
                  <a:srgbClr val="7A6C64"/>
                </a:solidFill>
              </a:rPr>
              <a:t>홍우예향담</a:t>
            </a:r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r>
              <a:rPr lang="en-US" altLang="ko-KR" sz="700" dirty="0" smtClean="0">
                <a:solidFill>
                  <a:srgbClr val="7A6C64"/>
                </a:solidFill>
              </a:rPr>
              <a:t>:   </a:t>
            </a:r>
            <a:r>
              <a:rPr lang="ko-KR" altLang="en-US" sz="700" dirty="0" smtClean="0">
                <a:solidFill>
                  <a:srgbClr val="7A6C64"/>
                </a:solidFill>
              </a:rPr>
              <a:t>외교관</a:t>
            </a:r>
            <a:r>
              <a:rPr lang="en-US" altLang="ko-KR" sz="700" dirty="0" smtClean="0">
                <a:solidFill>
                  <a:srgbClr val="7A6C64"/>
                </a:solidFill>
              </a:rPr>
              <a:t>, 44</a:t>
            </a:r>
            <a:r>
              <a:rPr lang="ko-KR" altLang="en-US" sz="700" dirty="0" err="1" smtClean="0">
                <a:solidFill>
                  <a:srgbClr val="7A6C64"/>
                </a:solidFill>
              </a:rPr>
              <a:t>대륙장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r>
              <a:rPr lang="ko-KR" altLang="en-US" sz="700" dirty="0" smtClean="0">
                <a:solidFill>
                  <a:srgbClr val="7A6C64"/>
                </a:solidFill>
              </a:rPr>
              <a:t> </a:t>
            </a:r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  <a:p>
            <a:endParaRPr lang="en-US" altLang="ko-KR" sz="700" dirty="0" smtClean="0">
              <a:solidFill>
                <a:srgbClr val="7A6C64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39552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lv.15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유저이름 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20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7688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순서도: 대체 처리 205"/>
          <p:cNvSpPr/>
          <p:nvPr/>
        </p:nvSpPr>
        <p:spPr>
          <a:xfrm>
            <a:off x="467543" y="5950763"/>
            <a:ext cx="648073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길드정보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208" name="타원형 설명선 207"/>
          <p:cNvSpPr/>
          <p:nvPr/>
        </p:nvSpPr>
        <p:spPr>
          <a:xfrm>
            <a:off x="491466" y="1772816"/>
            <a:ext cx="2123728" cy="1584176"/>
          </a:xfrm>
          <a:prstGeom prst="wedgeEllipseCallout">
            <a:avLst>
              <a:gd name="adj1" fmla="val 112811"/>
              <a:gd name="adj2" fmla="val 9418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까마귀가 </a:t>
            </a:r>
            <a:r>
              <a:rPr lang="ko-KR" altLang="en-US" sz="1000" dirty="0" err="1" smtClean="0"/>
              <a:t>한마리도</a:t>
            </a:r>
            <a:r>
              <a:rPr lang="ko-KR" altLang="en-US" sz="1000" dirty="0" smtClean="0"/>
              <a:t> 없네요</a:t>
            </a:r>
            <a:endParaRPr lang="en-US" altLang="ko-KR" sz="1000" dirty="0" smtClean="0"/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이렇게 하면 어떨까요</a:t>
            </a:r>
            <a:r>
              <a:rPr lang="en-US" altLang="ko-KR" sz="1000" dirty="0" smtClean="0"/>
              <a:t>?</a:t>
            </a:r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 smtClean="0"/>
          </a:p>
        </p:txBody>
      </p:sp>
      <p:sp>
        <p:nvSpPr>
          <p:cNvPr id="209" name="순서도: 대체 처리 208"/>
          <p:cNvSpPr/>
          <p:nvPr/>
        </p:nvSpPr>
        <p:spPr>
          <a:xfrm>
            <a:off x="1051423" y="2755935"/>
            <a:ext cx="485529" cy="36004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1</a:t>
            </a:r>
            <a:r>
              <a:rPr lang="ko-KR" altLang="en-US" sz="600" dirty="0" smtClean="0">
                <a:solidFill>
                  <a:srgbClr val="FFC000"/>
                </a:solidFill>
              </a:rPr>
              <a:t>알파</a:t>
            </a:r>
            <a:endParaRPr lang="ko-KR" altLang="en-US" sz="600" dirty="0">
              <a:solidFill>
                <a:srgbClr val="FFC000"/>
              </a:solidFill>
            </a:endParaRPr>
          </a:p>
        </p:txBody>
      </p:sp>
      <p:sp>
        <p:nvSpPr>
          <p:cNvPr id="210" name="순서도: 대체 처리 209"/>
          <p:cNvSpPr/>
          <p:nvPr/>
        </p:nvSpPr>
        <p:spPr>
          <a:xfrm>
            <a:off x="1654183" y="2761523"/>
            <a:ext cx="485529" cy="36004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광고 시청</a:t>
            </a:r>
            <a:endParaRPr lang="ko-KR" altLang="en-US" sz="600" dirty="0">
              <a:solidFill>
                <a:srgbClr val="FFC000"/>
              </a:solidFill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1331640" y="5944073"/>
            <a:ext cx="602760" cy="37599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길드초대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29" name="순서도: 대체 처리 28"/>
          <p:cNvSpPr/>
          <p:nvPr/>
        </p:nvSpPr>
        <p:spPr>
          <a:xfrm>
            <a:off x="2155301" y="5950763"/>
            <a:ext cx="616499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메일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90008" y="4725144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43" y="49135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8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참전할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</a:t>
            </a:r>
            <a:r>
              <a:rPr lang="ko-KR" altLang="en-US" sz="800" dirty="0">
                <a:solidFill>
                  <a:schemeClr val="bg1"/>
                </a:solidFill>
              </a:rPr>
              <a:t>격</a:t>
            </a:r>
            <a:r>
              <a:rPr lang="ko-KR" altLang="en-US" sz="800" dirty="0" smtClean="0">
                <a:solidFill>
                  <a:schemeClr val="bg1"/>
                </a:solidFill>
              </a:rPr>
              <a:t>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6" name="타원형 설명선 55"/>
          <p:cNvSpPr/>
          <p:nvPr/>
        </p:nvSpPr>
        <p:spPr>
          <a:xfrm>
            <a:off x="6265192" y="3413291"/>
            <a:ext cx="2771303" cy="735789"/>
          </a:xfrm>
          <a:prstGeom prst="wedgeEllipseCallout">
            <a:avLst>
              <a:gd name="adj1" fmla="val -3967"/>
              <a:gd name="adj2" fmla="val 531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사거리에 있는 내 요새의 병력 리스트</a:t>
            </a:r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개만 선택 가능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6" name="순서도: 대체 처리 85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87" name="순서도: 대체 처리 86"/>
          <p:cNvSpPr/>
          <p:nvPr/>
        </p:nvSpPr>
        <p:spPr>
          <a:xfrm>
            <a:off x="6297364" y="4956448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8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0" y="49131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6189290" y="5375362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9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25" y="556379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순서도: 대체 처리 93"/>
          <p:cNvSpPr/>
          <p:nvPr/>
        </p:nvSpPr>
        <p:spPr>
          <a:xfrm>
            <a:off x="6296646" y="560666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9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2" y="556340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사각형 설명선 134"/>
          <p:cNvSpPr/>
          <p:nvPr/>
        </p:nvSpPr>
        <p:spPr>
          <a:xfrm>
            <a:off x="5869808" y="2453067"/>
            <a:ext cx="2376264" cy="899968"/>
          </a:xfrm>
          <a:prstGeom prst="wedgeRectCallout">
            <a:avLst>
              <a:gd name="adj1" fmla="val -69838"/>
              <a:gd name="adj2" fmla="val 20419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FFCC00"/>
                </a:solidFill>
              </a:rPr>
              <a:t>동맹 길드의 유저입니다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공격하면 추궁을 당할 수 있습니다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상호불가침 조약 길드의 유저입니다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공격하면 추궁을 당할 수 있습니다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</p:txBody>
      </p:sp>
      <p:sp>
        <p:nvSpPr>
          <p:cNvPr id="48" name="순서도: 대체 처리 47"/>
          <p:cNvSpPr/>
          <p:nvPr/>
        </p:nvSpPr>
        <p:spPr>
          <a:xfrm>
            <a:off x="4788024" y="3913402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0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순서도: 대체 처리 40"/>
          <p:cNvSpPr/>
          <p:nvPr/>
        </p:nvSpPr>
        <p:spPr>
          <a:xfrm>
            <a:off x="5003478" y="4406210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2" name="타원형 설명선 101"/>
          <p:cNvSpPr/>
          <p:nvPr/>
        </p:nvSpPr>
        <p:spPr>
          <a:xfrm>
            <a:off x="3639759" y="3149386"/>
            <a:ext cx="2012361" cy="999694"/>
          </a:xfrm>
          <a:prstGeom prst="wedgeEllipseCallout">
            <a:avLst>
              <a:gd name="adj1" fmla="val -5008"/>
              <a:gd name="adj2" fmla="val 5815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생산지를 적이 점령 중일 때는 메뉴가 더 붙는다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생산지를 클릭할 때</a:t>
            </a:r>
            <a:r>
              <a:rPr lang="en-US" altLang="ko-KR" sz="1600" dirty="0" smtClean="0"/>
              <a:t>1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공격하기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내 병력을 보내서 채집을 시작한다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회군하거나 다른 유저에게 쫓겨나기 전까지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설명보기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해당 광산에 대한 설명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적이 </a:t>
            </a:r>
            <a:r>
              <a:rPr lang="ko-KR" altLang="en-US" sz="1600" dirty="0" err="1" smtClean="0"/>
              <a:t>채집중일</a:t>
            </a:r>
            <a:r>
              <a:rPr lang="ko-KR" altLang="en-US" sz="1600" dirty="0" smtClean="0"/>
              <a:t> 때는 공격해서 피해를 줄 수 있다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307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2" y="39882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635896" y="5229200"/>
            <a:ext cx="1872208" cy="361273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1.Lv </a:t>
            </a:r>
            <a:r>
              <a:rPr lang="ko-KR" altLang="en-US" sz="1000" dirty="0" smtClean="0"/>
              <a:t>골드광</a:t>
            </a:r>
            <a:r>
              <a:rPr lang="ko-KR" altLang="en-US" sz="1000" dirty="0"/>
              <a:t>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pic>
        <p:nvPicPr>
          <p:cNvPr id="39" name="Picture 8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17" y="4122648"/>
            <a:ext cx="810787" cy="8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순서도: 대체 처리 39"/>
          <p:cNvSpPr/>
          <p:nvPr/>
        </p:nvSpPr>
        <p:spPr>
          <a:xfrm>
            <a:off x="4937431" y="4581128"/>
            <a:ext cx="422573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채집하기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57" name="사각형 설명선 56"/>
          <p:cNvSpPr/>
          <p:nvPr/>
        </p:nvSpPr>
        <p:spPr>
          <a:xfrm>
            <a:off x="5869808" y="4046360"/>
            <a:ext cx="3274192" cy="2839024"/>
          </a:xfrm>
          <a:prstGeom prst="wedgeRectCallout">
            <a:avLst>
              <a:gd name="adj1" fmla="val -62480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123995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8662549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65193" y="6248789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26663" y="4542586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190008" y="4725144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23703" y="4237677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6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43" y="49135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43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28" y="491202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148006" y="4221088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채집할 부대를 선택하세요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69" name="순서도: 대체 처리 68"/>
          <p:cNvSpPr/>
          <p:nvPr/>
        </p:nvSpPr>
        <p:spPr>
          <a:xfrm>
            <a:off x="7064190" y="6165304"/>
            <a:ext cx="892186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점령하기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8130038" y="4483898"/>
            <a:ext cx="726945" cy="22159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bg1"/>
                </a:solidFill>
              </a:rPr>
              <a:t>전투력 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6297364" y="4956448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FFC000"/>
                </a:solidFill>
              </a:rPr>
              <a:t>V</a:t>
            </a:r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7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00" y="491319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189290" y="5375362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3. </a:t>
            </a:r>
            <a:r>
              <a:rPr lang="ko-KR" altLang="en-US" sz="800" dirty="0" smtClean="0">
                <a:solidFill>
                  <a:srgbClr val="7A6C64"/>
                </a:solidFill>
              </a:rPr>
              <a:t>모래폭풍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699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7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25" y="556379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25" y="5562246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6296646" y="5606666"/>
            <a:ext cx="217164" cy="18465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FC000"/>
              </a:solidFill>
            </a:endParaRPr>
          </a:p>
        </p:txBody>
      </p:sp>
      <p:pic>
        <p:nvPicPr>
          <p:cNvPr id="7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82" y="5563408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:\work_2015\titan\proto\Sprites\Prob\ISO_Prob_Pieces_e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4149080"/>
            <a:ext cx="831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순서도: 대체 처리 84"/>
          <p:cNvSpPr/>
          <p:nvPr/>
        </p:nvSpPr>
        <p:spPr>
          <a:xfrm>
            <a:off x="3751927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설명보기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86" name="사각형 설명선 85"/>
          <p:cNvSpPr/>
          <p:nvPr/>
        </p:nvSpPr>
        <p:spPr>
          <a:xfrm>
            <a:off x="0" y="4046360"/>
            <a:ext cx="3274192" cy="2839024"/>
          </a:xfrm>
          <a:prstGeom prst="wedgeRectCallout">
            <a:avLst>
              <a:gd name="adj1" fmla="val 54765"/>
              <a:gd name="adj2" fmla="val -23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54187" y="4555015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2792741" y="4221088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95537" y="4685656"/>
            <a:ext cx="2528656" cy="17829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금광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건물 지속시간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생산량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9999/</a:t>
            </a:r>
            <a:r>
              <a:rPr lang="ko-KR" altLang="en-US" sz="800" dirty="0" smtClean="0">
                <a:solidFill>
                  <a:srgbClr val="7A6C64"/>
                </a:solidFill>
              </a:rPr>
              <a:t>분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저장량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999999</a:t>
            </a: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  <a:p>
            <a:pPr algn="ct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pic>
        <p:nvPicPr>
          <p:cNvPr id="97" name="Picture 8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00" y="4668454"/>
            <a:ext cx="810787" cy="8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순서도: 대체 처리 97"/>
          <p:cNvSpPr/>
          <p:nvPr/>
        </p:nvSpPr>
        <p:spPr>
          <a:xfrm>
            <a:off x="3895943" y="3933056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4347133" y="3760126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정찰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>
                <a:solidFill>
                  <a:srgbClr val="FFC000"/>
                </a:solidFill>
              </a:rPr>
              <a:t>Crow 3</a:t>
            </a:r>
            <a:endParaRPr lang="ko-KR" altLang="en-US" sz="700" dirty="0">
              <a:solidFill>
                <a:srgbClr val="FFC000"/>
              </a:solidFill>
            </a:endParaRPr>
          </a:p>
        </p:txBody>
      </p:sp>
      <p:sp>
        <p:nvSpPr>
          <p:cNvPr id="100" name="순서도: 대체 처리 99"/>
          <p:cNvSpPr/>
          <p:nvPr/>
        </p:nvSpPr>
        <p:spPr>
          <a:xfrm>
            <a:off x="4788024" y="3913402"/>
            <a:ext cx="430908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연합공격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01" name="Picture 4" descr="C:\work_2015\titan\proto\Sprites\Prob\ISO_Prob_Flag_r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4" y="4276921"/>
            <a:ext cx="416227" cy="3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순서도: 대체 처리 41"/>
          <p:cNvSpPr/>
          <p:nvPr/>
        </p:nvSpPr>
        <p:spPr>
          <a:xfrm>
            <a:off x="5137640" y="5297810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</p:spTree>
    <p:extLst>
      <p:ext uri="{BB962C8B-B14F-4D97-AF65-F5344CB8AC3E}">
        <p14:creationId xmlns:p14="http://schemas.microsoft.com/office/powerpoint/2010/main" val="112544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생산지를 클릭할 때</a:t>
            </a:r>
            <a:r>
              <a:rPr lang="en-US" altLang="ko-KR" sz="1600" dirty="0" smtClean="0"/>
              <a:t>2 (</a:t>
            </a:r>
            <a:r>
              <a:rPr lang="ko-KR" altLang="en-US" sz="1600" dirty="0" smtClean="0"/>
              <a:t>내가 점령 중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귀환하기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병력을 뺀다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</a:p>
          <a:p>
            <a:pPr algn="l"/>
            <a:r>
              <a:rPr lang="en-US" altLang="ko-KR" sz="1600" dirty="0" smtClean="0"/>
              <a:t>3.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3075" name="Picture 3" descr="C:\work_2015\titan\proto\Sprites\Unit\ISO_Unit_Cultivation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2" y="3988251"/>
            <a:ext cx="1063453" cy="11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635896" y="5229200"/>
            <a:ext cx="1872208" cy="361273"/>
          </a:xfrm>
          <a:prstGeom prst="rect">
            <a:avLst/>
          </a:prstGeom>
          <a:solidFill>
            <a:schemeClr val="tx1">
              <a:lumMod val="65000"/>
              <a:lumOff val="35000"/>
              <a:alpha val="46000"/>
            </a:schemeClr>
          </a:solidFill>
          <a:ln>
            <a:solidFill>
              <a:schemeClr val="bg1">
                <a:lumMod val="65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1.Lv </a:t>
            </a:r>
            <a:r>
              <a:rPr lang="ko-KR" altLang="en-US" sz="1000" dirty="0" smtClean="0"/>
              <a:t>골드광산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99. 239. 134</a:t>
            </a:r>
            <a:endParaRPr lang="ko-KR" altLang="en-US" sz="1000" dirty="0"/>
          </a:p>
        </p:txBody>
      </p:sp>
      <p:sp>
        <p:nvSpPr>
          <p:cNvPr id="124" name="순서도: 대체 처리 123"/>
          <p:cNvSpPr/>
          <p:nvPr/>
        </p:nvSpPr>
        <p:spPr>
          <a:xfrm>
            <a:off x="4958304" y="4577461"/>
            <a:ext cx="440891" cy="36930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귀환하기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77" name="타원형 설명선 176"/>
          <p:cNvSpPr/>
          <p:nvPr/>
        </p:nvSpPr>
        <p:spPr>
          <a:xfrm>
            <a:off x="5787688" y="4477347"/>
            <a:ext cx="1648237" cy="999694"/>
          </a:xfrm>
          <a:prstGeom prst="wedgeEllipseCallout">
            <a:avLst>
              <a:gd name="adj1" fmla="val -68750"/>
              <a:gd name="adj2" fmla="val -2081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되묻기 없이 바로 점령군을 뺍니다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9" name="Picture 8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517" y="4122648"/>
            <a:ext cx="810787" cy="8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work_2015\titan\proto\Sprites\Prob\ISO_Prob_Pieces_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5" y="4149080"/>
            <a:ext cx="8318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280107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순서도: 대체 처리 9"/>
          <p:cNvSpPr/>
          <p:nvPr/>
        </p:nvSpPr>
        <p:spPr>
          <a:xfrm>
            <a:off x="4386091" y="3910807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정보보기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2979877" y="836712"/>
            <a:ext cx="3274192" cy="2839024"/>
          </a:xfrm>
          <a:prstGeom prst="wedgeRectCallout">
            <a:avLst>
              <a:gd name="adj1" fmla="val -4893"/>
              <a:gd name="adj2" fmla="val 5623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4064" y="1345367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13" name="순서도: 대체 처리 12"/>
          <p:cNvSpPr/>
          <p:nvPr/>
        </p:nvSpPr>
        <p:spPr>
          <a:xfrm>
            <a:off x="5772618" y="1011440"/>
            <a:ext cx="262905" cy="24250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X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75262" y="3039141"/>
            <a:ext cx="2517021" cy="293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요새이름 </a:t>
            </a:r>
            <a:r>
              <a:rPr lang="en-US" altLang="ko-KR" sz="800" dirty="0" smtClean="0">
                <a:solidFill>
                  <a:srgbClr val="7A6C64"/>
                </a:solidFill>
              </a:rPr>
              <a:t>99999</a:t>
            </a:r>
            <a:r>
              <a:rPr lang="ko-KR" altLang="en-US" sz="800" dirty="0" smtClean="0">
                <a:solidFill>
                  <a:srgbClr val="7A6C64"/>
                </a:solidFill>
              </a:rPr>
              <a:t>점</a:t>
            </a:r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36732" y="1332938"/>
            <a:ext cx="2765817" cy="20691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endParaRPr lang="en-US" altLang="ko-KR" sz="1200" dirty="0">
              <a:solidFill>
                <a:srgbClr val="7A6C64"/>
              </a:solidFill>
            </a:endParaRP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채집능력 </a:t>
            </a:r>
            <a:r>
              <a:rPr lang="en-US" altLang="ko-KR" sz="1200" dirty="0" smtClean="0">
                <a:solidFill>
                  <a:srgbClr val="7A6C64"/>
                </a:solidFill>
              </a:rPr>
              <a:t>99/s</a:t>
            </a:r>
            <a:endParaRPr lang="en-US" altLang="ko-KR" sz="1200" dirty="0">
              <a:solidFill>
                <a:srgbClr val="7A6C64"/>
              </a:solidFill>
            </a:endParaRP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채집한 골드 </a:t>
            </a:r>
            <a:r>
              <a:rPr lang="en-US" altLang="ko-KR" sz="1200" dirty="0" smtClean="0">
                <a:solidFill>
                  <a:srgbClr val="7A6C64"/>
                </a:solidFill>
              </a:rPr>
              <a:t>9999/9999</a:t>
            </a:r>
          </a:p>
          <a:p>
            <a:r>
              <a:rPr lang="ko-KR" altLang="en-US" sz="1200" dirty="0" smtClean="0">
                <a:solidFill>
                  <a:srgbClr val="7A6C64"/>
                </a:solidFill>
              </a:rPr>
              <a:t>채집 종료까지 </a:t>
            </a:r>
            <a:r>
              <a:rPr lang="en-US" altLang="ko-KR" sz="1200" dirty="0" smtClean="0">
                <a:solidFill>
                  <a:srgbClr val="7A6C64"/>
                </a:solidFill>
              </a:rPr>
              <a:t>99</a:t>
            </a:r>
            <a:r>
              <a:rPr lang="ko-KR" altLang="en-US" sz="1200" dirty="0" smtClean="0">
                <a:solidFill>
                  <a:srgbClr val="7A6C64"/>
                </a:solidFill>
              </a:rPr>
              <a:t>분 남음</a:t>
            </a:r>
            <a:endParaRPr lang="en-US" altLang="ko-KR" sz="1200" dirty="0">
              <a:solidFill>
                <a:srgbClr val="7A6C6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00077" y="1515496"/>
            <a:ext cx="2592206" cy="5893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rgbClr val="7A6C64"/>
                </a:solidFill>
              </a:rPr>
              <a:t>1. </a:t>
            </a:r>
            <a:r>
              <a:rPr lang="ko-KR" altLang="en-US" sz="800" dirty="0" smtClean="0">
                <a:solidFill>
                  <a:srgbClr val="7A6C64"/>
                </a:solidFill>
              </a:rPr>
              <a:t>화염폭풍 전투력 </a:t>
            </a:r>
            <a:r>
              <a:rPr lang="en-US" altLang="ko-KR" sz="800" dirty="0" smtClean="0">
                <a:solidFill>
                  <a:srgbClr val="7A6C64"/>
                </a:solidFill>
              </a:rPr>
              <a:t>999</a:t>
            </a:r>
          </a:p>
          <a:p>
            <a:endParaRPr lang="en-US" altLang="ko-KR" sz="800" dirty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3772" y="1028029"/>
            <a:ext cx="1097895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799/1111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12" y="17023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012" y="170393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2" y="17023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97" y="1702380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58075" y="1011440"/>
            <a:ext cx="1736362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채집중인 부대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2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69" y="1703542"/>
            <a:ext cx="330900" cy="3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4670401" y="227000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37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06" y="2270005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4164409" y="227418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pic>
        <p:nvPicPr>
          <p:cNvPr id="40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14" y="2274185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순서도: 대체 처리 40"/>
          <p:cNvSpPr/>
          <p:nvPr/>
        </p:nvSpPr>
        <p:spPr>
          <a:xfrm>
            <a:off x="5137640" y="5297810"/>
            <a:ext cx="216024" cy="22405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C000"/>
                </a:solidFill>
              </a:rPr>
              <a:t>┼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3751927" y="4565300"/>
            <a:ext cx="460033" cy="36930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7A6C64"/>
                </a:solidFill>
              </a:rPr>
              <a:t>설명보기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84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세계지도의 필</a:t>
            </a:r>
            <a:r>
              <a:rPr lang="ko-KR" altLang="en-US" dirty="0"/>
              <a:t>드</a:t>
            </a:r>
            <a:r>
              <a:rPr lang="ko-KR" altLang="en-US" dirty="0" smtClean="0"/>
              <a:t> 메뉴</a:t>
            </a:r>
            <a:endParaRPr lang="ko-KR" altLang="en-US" sz="4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7584" y="2931712"/>
            <a:ext cx="8136903" cy="2369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세계지도에서 </a:t>
            </a:r>
            <a:r>
              <a:rPr lang="en-US" altLang="ko-KR" dirty="0" smtClean="0"/>
              <a:t>HUD</a:t>
            </a:r>
            <a:r>
              <a:rPr lang="ko-KR" altLang="en-US" dirty="0" smtClean="0"/>
              <a:t>로 항시 보이는 메뉴들입니다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9938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전투의 종류</a:t>
            </a:r>
            <a:endParaRPr lang="ko-KR" altLang="en-US" sz="4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7584" y="2931712"/>
            <a:ext cx="8136903" cy="236949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채집 </a:t>
            </a:r>
            <a:r>
              <a:rPr lang="en-US" altLang="ko-KR" dirty="0" smtClean="0"/>
              <a:t>= </a:t>
            </a:r>
            <a:r>
              <a:rPr lang="ko-KR" altLang="en-US" dirty="0" smtClean="0"/>
              <a:t>군대를 보내서 아이템을 채집</a:t>
            </a:r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공성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병사를 모아서 적의 요새를 공격 </a:t>
            </a:r>
            <a:r>
              <a:rPr lang="ko-KR" altLang="en-US" b="1" dirty="0" err="1" smtClean="0">
                <a:solidFill>
                  <a:schemeClr val="accent4">
                    <a:lumMod val="75000"/>
                  </a:schemeClr>
                </a:solidFill>
              </a:rPr>
              <a:t>유닛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</a:rPr>
              <a:t> 카드</a:t>
            </a:r>
            <a:r>
              <a:rPr lang="ko-KR" altLang="en-US" dirty="0" smtClean="0"/>
              <a:t>를 수집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수성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요새</a:t>
            </a:r>
            <a:r>
              <a:rPr lang="ko-KR" altLang="en-US" dirty="0"/>
              <a:t>를</a:t>
            </a:r>
            <a:r>
              <a:rPr lang="ko-KR" altLang="en-US" dirty="0" smtClean="0"/>
              <a:t> 가꿔서 방어전을 펼쳐서 </a:t>
            </a: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</a:rPr>
              <a:t>명예포인트</a:t>
            </a:r>
            <a:r>
              <a:rPr lang="ko-KR" altLang="en-US" dirty="0" smtClean="0"/>
              <a:t>를 수집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944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병력 컨트롤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땅을 터치하면 영웅이 그곳으로 이동한다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원하는 장소에서 병사 아이콘을 길게 누르면 영웅 주위에서 소환된다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마법을 누르면 마법범위가 활성화 되고 터치하면 발사된다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614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십이각형 17"/>
          <p:cNvSpPr/>
          <p:nvPr/>
        </p:nvSpPr>
        <p:spPr>
          <a:xfrm>
            <a:off x="1547665" y="3729638"/>
            <a:ext cx="864096" cy="580460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1" name="타원형 설명선 20"/>
          <p:cNvSpPr/>
          <p:nvPr/>
        </p:nvSpPr>
        <p:spPr>
          <a:xfrm>
            <a:off x="6444208" y="1658025"/>
            <a:ext cx="2677246" cy="1194911"/>
          </a:xfrm>
          <a:prstGeom prst="wedgeEllipseCallout">
            <a:avLst>
              <a:gd name="adj1" fmla="val 7893"/>
              <a:gd name="adj2" fmla="val 936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발사</a:t>
            </a:r>
            <a:endParaRPr lang="en-US" altLang="ko-KR" sz="1600" dirty="0" smtClean="0"/>
          </a:p>
          <a:p>
            <a:pPr algn="ctr"/>
            <a:r>
              <a:rPr lang="ko-KR" altLang="en-US" sz="1000" dirty="0" smtClean="0"/>
              <a:t>영역 안을 클릭하면 발사된다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영역 밖을 누르거나 아이콘을 한번 더 클릭하면 취소</a:t>
            </a:r>
            <a:endParaRPr lang="en-US" altLang="ko-KR" sz="1000" dirty="0" smtClean="0"/>
          </a:p>
        </p:txBody>
      </p:sp>
      <p:sp>
        <p:nvSpPr>
          <p:cNvPr id="22" name="타원형 설명선 21"/>
          <p:cNvSpPr/>
          <p:nvPr/>
        </p:nvSpPr>
        <p:spPr>
          <a:xfrm>
            <a:off x="426271" y="1340768"/>
            <a:ext cx="2016223" cy="1130445"/>
          </a:xfrm>
          <a:prstGeom prst="wedgeEllipseCallout">
            <a:avLst>
              <a:gd name="adj1" fmla="val 11903"/>
              <a:gd name="adj2" fmla="val 1526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이동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땅을 터치하면 영웅이 이동한다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3" name="타원형 설명선 22"/>
          <p:cNvSpPr/>
          <p:nvPr/>
        </p:nvSpPr>
        <p:spPr>
          <a:xfrm>
            <a:off x="3079207" y="1340767"/>
            <a:ext cx="2016223" cy="1130445"/>
          </a:xfrm>
          <a:prstGeom prst="wedgeEllipseCallout">
            <a:avLst>
              <a:gd name="adj1" fmla="val -21192"/>
              <a:gd name="adj2" fmla="val 1482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2. </a:t>
            </a:r>
            <a:r>
              <a:rPr lang="ko-KR" altLang="en-US" sz="1600" dirty="0" smtClean="0"/>
              <a:t>소환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병사 아이콘을 길게 누르면 병사가 소환된다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4" name="십이각형 23"/>
          <p:cNvSpPr/>
          <p:nvPr/>
        </p:nvSpPr>
        <p:spPr>
          <a:xfrm>
            <a:off x="2863217" y="3624361"/>
            <a:ext cx="1584176" cy="90961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5" name="십이각형 24"/>
          <p:cNvSpPr/>
          <p:nvPr/>
        </p:nvSpPr>
        <p:spPr>
          <a:xfrm>
            <a:off x="4751512" y="2753443"/>
            <a:ext cx="4085082" cy="2528249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6" name="십이각형 25"/>
          <p:cNvSpPr/>
          <p:nvPr/>
        </p:nvSpPr>
        <p:spPr>
          <a:xfrm>
            <a:off x="7740352" y="3149178"/>
            <a:ext cx="864096" cy="580460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27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70" y="3501008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704" y="3395158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형 설명선 28"/>
          <p:cNvSpPr/>
          <p:nvPr/>
        </p:nvSpPr>
        <p:spPr>
          <a:xfrm>
            <a:off x="2891232" y="3710625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0" name="타원형 설명선 29"/>
          <p:cNvSpPr/>
          <p:nvPr/>
        </p:nvSpPr>
        <p:spPr>
          <a:xfrm>
            <a:off x="2785189" y="4079168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1" name="타원형 설명선 30"/>
          <p:cNvSpPr/>
          <p:nvPr/>
        </p:nvSpPr>
        <p:spPr>
          <a:xfrm>
            <a:off x="2954108" y="4284249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2" name="타원형 설명선 31"/>
          <p:cNvSpPr/>
          <p:nvPr/>
        </p:nvSpPr>
        <p:spPr>
          <a:xfrm>
            <a:off x="3435401" y="4453666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3" name="타원형 설명선 32"/>
          <p:cNvSpPr/>
          <p:nvPr/>
        </p:nvSpPr>
        <p:spPr>
          <a:xfrm>
            <a:off x="3120011" y="3604775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4" name="타원형 설명선 33"/>
          <p:cNvSpPr/>
          <p:nvPr/>
        </p:nvSpPr>
        <p:spPr>
          <a:xfrm>
            <a:off x="3904757" y="3585762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5" name="타원형 설명선 34"/>
          <p:cNvSpPr/>
          <p:nvPr/>
        </p:nvSpPr>
        <p:spPr>
          <a:xfrm>
            <a:off x="4198775" y="3770142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6" name="타원형 설명선 35"/>
          <p:cNvSpPr/>
          <p:nvPr/>
        </p:nvSpPr>
        <p:spPr>
          <a:xfrm>
            <a:off x="4209431" y="4112751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7" name="타원형 설명선 36"/>
          <p:cNvSpPr/>
          <p:nvPr/>
        </p:nvSpPr>
        <p:spPr>
          <a:xfrm>
            <a:off x="3896519" y="4336234"/>
            <a:ext cx="294018" cy="249726"/>
          </a:xfrm>
          <a:prstGeom prst="wedgeEllipseCallout">
            <a:avLst>
              <a:gd name="adj1" fmla="val 98207"/>
              <a:gd name="adj2" fmla="val -12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38" name="타원형 설명선 37"/>
          <p:cNvSpPr/>
          <p:nvPr/>
        </p:nvSpPr>
        <p:spPr>
          <a:xfrm>
            <a:off x="5185529" y="1196752"/>
            <a:ext cx="2016223" cy="1130445"/>
          </a:xfrm>
          <a:prstGeom prst="wedgeEllipseCallout">
            <a:avLst>
              <a:gd name="adj1" fmla="val 21300"/>
              <a:gd name="adj2" fmla="val 157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마법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마법 아이콘을 누르면 범위가 활성화된다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" name="오른쪽 화살표 1"/>
          <p:cNvSpPr/>
          <p:nvPr/>
        </p:nvSpPr>
        <p:spPr>
          <a:xfrm>
            <a:off x="817597" y="3895005"/>
            <a:ext cx="616785" cy="184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형 설명선 38"/>
          <p:cNvSpPr/>
          <p:nvPr/>
        </p:nvSpPr>
        <p:spPr>
          <a:xfrm>
            <a:off x="3729419" y="2471212"/>
            <a:ext cx="1595777" cy="747790"/>
          </a:xfrm>
          <a:prstGeom prst="wedgeEllipseCallout">
            <a:avLst>
              <a:gd name="adj1" fmla="val -29735"/>
              <a:gd name="adj2" fmla="val 10458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Ai</a:t>
            </a:r>
            <a:r>
              <a:rPr lang="ko-KR" altLang="en-US" sz="1000" dirty="0" err="1" smtClean="0"/>
              <a:t>로</a:t>
            </a:r>
            <a:r>
              <a:rPr lang="ko-KR" altLang="en-US" sz="1000" dirty="0" smtClean="0"/>
              <a:t> 움직인다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영웅 근처에 있으면 </a:t>
            </a:r>
            <a:r>
              <a:rPr lang="ko-KR" altLang="en-US" sz="1000" dirty="0" err="1" smtClean="0"/>
              <a:t>버프를</a:t>
            </a:r>
            <a:r>
              <a:rPr lang="ko-KR" altLang="en-US" sz="1000" dirty="0" smtClean="0"/>
              <a:t> 받는다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50" name="십이각형 49"/>
          <p:cNvSpPr/>
          <p:nvPr/>
        </p:nvSpPr>
        <p:spPr>
          <a:xfrm>
            <a:off x="755576" y="4797152"/>
            <a:ext cx="2081144" cy="140314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51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99" y="4824748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531" y="4806583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82" y="4797152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65" y="504057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35" y="504057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2" y="504057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69" y="534550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15" y="537505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66" y="534550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타원형 설명선 59"/>
          <p:cNvSpPr/>
          <p:nvPr/>
        </p:nvSpPr>
        <p:spPr>
          <a:xfrm>
            <a:off x="2490872" y="5474692"/>
            <a:ext cx="1952360" cy="1343172"/>
          </a:xfrm>
          <a:prstGeom prst="wedgeEllipseCallout">
            <a:avLst>
              <a:gd name="adj1" fmla="val -57288"/>
              <a:gd name="adj2" fmla="val -3073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부대를 연합해서 출정하면 이런 모습이 된다</a:t>
            </a:r>
            <a:r>
              <a:rPr lang="en-US" altLang="ko-KR" sz="1000" dirty="0" smtClean="0"/>
              <a:t>..  </a:t>
            </a:r>
          </a:p>
        </p:txBody>
      </p:sp>
    </p:spTree>
    <p:extLst>
      <p:ext uri="{BB962C8B-B14F-4D97-AF65-F5344CB8AC3E}">
        <p14:creationId xmlns:p14="http://schemas.microsoft.com/office/powerpoint/2010/main" val="84914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채집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병사를 채집 </a:t>
            </a:r>
            <a:r>
              <a:rPr lang="ko-KR" altLang="en-US" sz="1600" dirty="0" err="1" smtClean="0"/>
              <a:t>던전에</a:t>
            </a:r>
            <a:r>
              <a:rPr lang="ko-KR" altLang="en-US" sz="1600" dirty="0" smtClean="0"/>
              <a:t> 주둔시키면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분 동안 알아서 채집하고 귀환한다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주둔한 병사를 다른 유저가 공격하면 평지에서 전투를 벌인다</a:t>
            </a:r>
            <a:r>
              <a:rPr lang="en-US" altLang="ko-KR" sz="1600" dirty="0" smtClean="0"/>
              <a:t>. (</a:t>
            </a:r>
            <a:r>
              <a:rPr lang="ko-KR" altLang="en-US" sz="1600" dirty="0" err="1" smtClean="0"/>
              <a:t>리플레이가</a:t>
            </a:r>
            <a:r>
              <a:rPr lang="ko-KR" altLang="en-US" sz="1600" dirty="0" smtClean="0"/>
              <a:t> 남는다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한번에 파견 가능한 부대 수는 계정 레벨이나 </a:t>
            </a:r>
            <a:r>
              <a:rPr lang="en-US" altLang="ko-KR" sz="1600" dirty="0" err="1" smtClean="0"/>
              <a:t>vip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레벨의 영향을 받는다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 descr="C:\work_2015\titan\기획\제안서\grid_10_10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95" y="2368865"/>
            <a:ext cx="3937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812" y="3263226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형 설명선 12"/>
          <p:cNvSpPr/>
          <p:nvPr/>
        </p:nvSpPr>
        <p:spPr>
          <a:xfrm>
            <a:off x="2662794" y="3682460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타원형 설명선 13"/>
          <p:cNvSpPr/>
          <p:nvPr/>
        </p:nvSpPr>
        <p:spPr>
          <a:xfrm>
            <a:off x="2809803" y="3948144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" name="타원형 설명선 14"/>
          <p:cNvSpPr/>
          <p:nvPr/>
        </p:nvSpPr>
        <p:spPr>
          <a:xfrm>
            <a:off x="3303872" y="3912019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7" name="타원형 설명선 16"/>
          <p:cNvSpPr/>
          <p:nvPr/>
        </p:nvSpPr>
        <p:spPr>
          <a:xfrm>
            <a:off x="3450881" y="3557597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9" name="타원형 설명선 18"/>
          <p:cNvSpPr/>
          <p:nvPr/>
        </p:nvSpPr>
        <p:spPr>
          <a:xfrm>
            <a:off x="173426" y="1700808"/>
            <a:ext cx="3030421" cy="1850525"/>
          </a:xfrm>
          <a:prstGeom prst="wedgeEllipseCallout">
            <a:avLst>
              <a:gd name="adj1" fmla="val 43650"/>
              <a:gd name="adj2" fmla="val 48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내 채집 병력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평지에서 열심히 채집 중 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20" name="타원형 설명선 19"/>
          <p:cNvSpPr/>
          <p:nvPr/>
        </p:nvSpPr>
        <p:spPr>
          <a:xfrm>
            <a:off x="5095430" y="4319013"/>
            <a:ext cx="3365002" cy="2112898"/>
          </a:xfrm>
          <a:prstGeom prst="wedgeEllipseCallout">
            <a:avLst>
              <a:gd name="adj1" fmla="val -42462"/>
              <a:gd name="adj2" fmla="val -8386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2. </a:t>
            </a:r>
            <a:r>
              <a:rPr lang="ko-KR" altLang="en-US" sz="1600" dirty="0" smtClean="0"/>
              <a:t>채집하러 온 적</a:t>
            </a:r>
            <a:endParaRPr lang="en-US" altLang="ko-KR" sz="1600" dirty="0" smtClean="0"/>
          </a:p>
          <a:p>
            <a:pPr algn="ctr"/>
            <a:r>
              <a:rPr lang="ko-KR" altLang="en-US" sz="1000" dirty="0" smtClean="0"/>
              <a:t>장벽이 없으므로 병력 차이에 의한 전투가 벌어진다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6" name="Picture 2" descr="C:\work_2015\titan\기획\제안서\unit_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1393" y="2924944"/>
            <a:ext cx="648074" cy="7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9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772816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</a:rPr>
              <a:t>세계전쟁</a:t>
            </a:r>
            <a:r>
              <a:rPr lang="ko-KR" altLang="en-US" dirty="0" smtClean="0"/>
              <a:t>은 이렇게 진행된다</a:t>
            </a:r>
            <a:endParaRPr lang="ko-KR" altLang="en-US" sz="40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827584" y="2931712"/>
            <a:ext cx="8136903" cy="2369496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세계가 시작되면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최소</a:t>
            </a:r>
            <a:r>
              <a:rPr lang="en-US" altLang="ko-KR" dirty="0" smtClean="0"/>
              <a:t>)1000x1000 </a:t>
            </a:r>
            <a:r>
              <a:rPr lang="ko-KR" altLang="en-US" dirty="0" smtClean="0"/>
              <a:t>단위의 지도가 생성된다</a:t>
            </a:r>
            <a:r>
              <a:rPr lang="en-US" altLang="ko-KR" dirty="0" smtClean="0"/>
              <a:t>..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중앙부터 시작해서 외곽까지 유저가 생성되어 퍼져나간다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서로 상대의 요새를 </a:t>
            </a:r>
            <a:r>
              <a:rPr lang="ko-KR" altLang="en-US" b="1" dirty="0" smtClean="0"/>
              <a:t>실시간으로</a:t>
            </a:r>
            <a:r>
              <a:rPr lang="ko-KR" altLang="en-US" dirty="0" smtClean="0"/>
              <a:t> 빼앗을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요새를 모두 빼앗기면 외곽에서 다시 시작하게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수집</a:t>
            </a:r>
            <a:r>
              <a:rPr lang="en-US" altLang="ko-KR" dirty="0" smtClean="0"/>
              <a:t>/</a:t>
            </a:r>
            <a:r>
              <a:rPr lang="ko-KR" altLang="en-US" dirty="0" smtClean="0"/>
              <a:t>성장을 위해 대륙을 돌아다니며 전쟁을 벌인다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solidFill>
                  <a:srgbClr val="C26F30"/>
                </a:solidFill>
              </a:rPr>
              <a:t>※ n</a:t>
            </a:r>
            <a:r>
              <a:rPr lang="ko-KR" altLang="en-US" dirty="0" smtClean="0">
                <a:solidFill>
                  <a:srgbClr val="C26F30"/>
                </a:solidFill>
              </a:rPr>
              <a:t>일마다 대륙 최강을 정하는 왕좌 쟁탈전이 벌어진다</a:t>
            </a:r>
            <a:r>
              <a:rPr lang="en-US" altLang="ko-KR" dirty="0" smtClean="0">
                <a:solidFill>
                  <a:srgbClr val="C26F30"/>
                </a:solidFill>
              </a:rPr>
              <a:t>.</a:t>
            </a:r>
            <a:endParaRPr lang="en-US" altLang="ko-KR" dirty="0">
              <a:solidFill>
                <a:srgbClr val="C26F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47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공성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pvp</a:t>
            </a:r>
            <a:r>
              <a:rPr lang="en-US" altLang="ko-KR" sz="1600" dirty="0" smtClean="0"/>
              <a:t>)_</a:t>
            </a:r>
            <a:r>
              <a:rPr lang="ko-KR" altLang="en-US" sz="1600" dirty="0" smtClean="0"/>
              <a:t>적 본부 파괴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1. 3</a:t>
            </a:r>
            <a:r>
              <a:rPr lang="ko-KR" altLang="en-US" sz="1600" dirty="0" smtClean="0"/>
              <a:t>분 안에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본부</a:t>
            </a:r>
            <a:r>
              <a:rPr lang="ko-KR" altLang="en-US" sz="1600" dirty="0" smtClean="0"/>
              <a:t>를 파괴하는 것이 목표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영웅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들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 조종해서 병사를 투입하거나 마법을 사용해 가며 진격한다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시간 안에 점령하지 못하면 자동으로 퇴각한다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살아있는 병사는 보존된다</a:t>
            </a:r>
            <a:r>
              <a:rPr lang="en-US" altLang="ko-KR" sz="1600" dirty="0" smtClean="0">
                <a:solidFill>
                  <a:srgbClr val="FF0000"/>
                </a:solidFill>
              </a:rPr>
              <a:t>.)</a:t>
            </a:r>
          </a:p>
        </p:txBody>
      </p:sp>
      <p:pic>
        <p:nvPicPr>
          <p:cNvPr id="5122" name="Picture 2" descr="C:\work_2015\titan\기획\제안서\grid_10_10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54" y="1473345"/>
            <a:ext cx="3937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22" y="3055563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work_2015\titan\기획\제안서\vill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988840"/>
            <a:ext cx="2413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013" y="3776294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형 설명선 12"/>
          <p:cNvSpPr/>
          <p:nvPr/>
        </p:nvSpPr>
        <p:spPr>
          <a:xfrm>
            <a:off x="2222995" y="4195528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타원형 설명선 13"/>
          <p:cNvSpPr/>
          <p:nvPr/>
        </p:nvSpPr>
        <p:spPr>
          <a:xfrm>
            <a:off x="2370004" y="4461212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" name="타원형 설명선 14"/>
          <p:cNvSpPr/>
          <p:nvPr/>
        </p:nvSpPr>
        <p:spPr>
          <a:xfrm>
            <a:off x="2864073" y="4425087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7" name="타원형 설명선 16"/>
          <p:cNvSpPr/>
          <p:nvPr/>
        </p:nvSpPr>
        <p:spPr>
          <a:xfrm>
            <a:off x="3011082" y="4070665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9" name="타원형 설명선 18"/>
          <p:cNvSpPr/>
          <p:nvPr/>
        </p:nvSpPr>
        <p:spPr>
          <a:xfrm>
            <a:off x="173427" y="1506467"/>
            <a:ext cx="2592288" cy="1371373"/>
          </a:xfrm>
          <a:prstGeom prst="wedgeEllipseCallout">
            <a:avLst>
              <a:gd name="adj1" fmla="val 39029"/>
              <a:gd name="adj2" fmla="val 130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내 병력투입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영웅을 조종해서 병사를 투입</a:t>
            </a:r>
            <a:endParaRPr lang="en-US" altLang="ko-KR" sz="1100" dirty="0" smtClean="0"/>
          </a:p>
        </p:txBody>
      </p:sp>
      <p:sp>
        <p:nvSpPr>
          <p:cNvPr id="20" name="타원형 설명선 19"/>
          <p:cNvSpPr/>
          <p:nvPr/>
        </p:nvSpPr>
        <p:spPr>
          <a:xfrm>
            <a:off x="5095430" y="4319013"/>
            <a:ext cx="3365002" cy="2112898"/>
          </a:xfrm>
          <a:prstGeom prst="wedgeEllipseCallout">
            <a:avLst>
              <a:gd name="adj1" fmla="val -42462"/>
              <a:gd name="adj2" fmla="val -8386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적진</a:t>
            </a:r>
            <a:endParaRPr lang="en-US" altLang="ko-KR" sz="1600" dirty="0" smtClean="0"/>
          </a:p>
          <a:p>
            <a:pPr algn="ctr"/>
            <a:r>
              <a:rPr lang="ko-KR" altLang="en-US" sz="1000" dirty="0" smtClean="0"/>
              <a:t>요새의 병사들이 방어하러 나온다</a:t>
            </a:r>
            <a:r>
              <a:rPr lang="en-US" altLang="ko-KR" sz="1000" dirty="0" smtClean="0"/>
              <a:t>. </a:t>
            </a:r>
          </a:p>
          <a:p>
            <a:pPr algn="ctr"/>
            <a:r>
              <a:rPr lang="ko-KR" altLang="en-US" sz="1000" dirty="0" smtClean="0"/>
              <a:t>본부를 파괴하면 적의 영웅을 납치할 수 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4481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공성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pvp</a:t>
            </a:r>
            <a:r>
              <a:rPr lang="en-US" altLang="ko-KR" sz="1600" dirty="0" smtClean="0"/>
              <a:t>)_</a:t>
            </a:r>
            <a:r>
              <a:rPr lang="ko-KR" altLang="en-US" sz="1600" dirty="0" smtClean="0"/>
              <a:t>적 영웅 포획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요새 점령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내 본부레벨이 </a:t>
            </a:r>
            <a:r>
              <a:rPr lang="en-US" altLang="ko-KR" sz="1600" dirty="0" smtClean="0"/>
              <a:t>5 </a:t>
            </a:r>
            <a:r>
              <a:rPr lang="ko-KR" altLang="en-US" sz="1600" dirty="0" smtClean="0"/>
              <a:t>이상이면 점령군을 파견할 수 있다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자원을 많이 먹는다</a:t>
            </a:r>
            <a:r>
              <a:rPr lang="en-US" altLang="ko-KR" sz="1600" dirty="0" smtClean="0"/>
              <a:t>.)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병력을 밀어버린 마을에 가면 본부가 없이 영웅이 혼자 서있는데 이때 점령군이 포획 가능하다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포획한 영웅은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시간 후 점령자의 마을 감옥에서 처형되며 처형이 완료되면 요새를 먹을 수 있다</a:t>
            </a:r>
            <a:r>
              <a:rPr lang="en-US" altLang="ko-KR" sz="1600" dirty="0" smtClean="0"/>
              <a:t>.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 descr="C:\work_2015\titan\기획\제안서\grid_10_10_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54" y="1473345"/>
            <a:ext cx="3937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22" y="3055563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42938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형 설명선 12"/>
          <p:cNvSpPr/>
          <p:nvPr/>
        </p:nvSpPr>
        <p:spPr>
          <a:xfrm>
            <a:off x="3845934" y="3062172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타원형 설명선 13"/>
          <p:cNvSpPr/>
          <p:nvPr/>
        </p:nvSpPr>
        <p:spPr>
          <a:xfrm>
            <a:off x="3992943" y="3327856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" name="타원형 설명선 14"/>
          <p:cNvSpPr/>
          <p:nvPr/>
        </p:nvSpPr>
        <p:spPr>
          <a:xfrm>
            <a:off x="4487012" y="3291731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7" name="타원형 설명선 16"/>
          <p:cNvSpPr/>
          <p:nvPr/>
        </p:nvSpPr>
        <p:spPr>
          <a:xfrm>
            <a:off x="4634021" y="2937309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9" name="타원형 설명선 18"/>
          <p:cNvSpPr/>
          <p:nvPr/>
        </p:nvSpPr>
        <p:spPr>
          <a:xfrm>
            <a:off x="198346" y="1006475"/>
            <a:ext cx="3030421" cy="2071115"/>
          </a:xfrm>
          <a:prstGeom prst="wedgeEllipseCallout">
            <a:avLst>
              <a:gd name="adj1" fmla="val 76849"/>
              <a:gd name="adj2" fmla="val 4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점령군 투입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점령군은 비싸고 약하므로 적진을 밀어버린 후에 투입해야 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0" name="타원형 설명선 19"/>
          <p:cNvSpPr/>
          <p:nvPr/>
        </p:nvSpPr>
        <p:spPr>
          <a:xfrm>
            <a:off x="5095430" y="2996952"/>
            <a:ext cx="3941066" cy="3816424"/>
          </a:xfrm>
          <a:prstGeom prst="wedgeEllipseCallout">
            <a:avLst>
              <a:gd name="adj1" fmla="val -43411"/>
              <a:gd name="adj2" fmla="val -5066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폐허 속의 적 영웅</a:t>
            </a:r>
            <a:endParaRPr lang="en-US" altLang="ko-KR" sz="1600" dirty="0" smtClean="0"/>
          </a:p>
          <a:p>
            <a:pPr algn="ctr"/>
            <a:r>
              <a:rPr lang="ko-KR" altLang="en-US" sz="1000" dirty="0" smtClean="0"/>
              <a:t>공격을 당한 직후에 점령군을 보내면 영웅 혼자 덜렁 서 있다가 납치된다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200" b="1" dirty="0" smtClean="0"/>
              <a:t>납치를 막으려면</a:t>
            </a:r>
            <a:r>
              <a:rPr lang="en-US" altLang="ko-KR" sz="1200" b="1" dirty="0" smtClean="0"/>
              <a:t>?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marL="228600" indent="-228600" algn="ctr">
              <a:buAutoNum type="arabicPeriod"/>
            </a:pPr>
            <a:r>
              <a:rPr lang="ko-KR" altLang="en-US" sz="1000" dirty="0" smtClean="0"/>
              <a:t>그사이 병력을 생산해서 점령군을 학살</a:t>
            </a:r>
            <a:endParaRPr lang="en-US" altLang="ko-KR" sz="1000" dirty="0" smtClean="0"/>
          </a:p>
          <a:p>
            <a:pPr marL="228600" indent="-228600" algn="ctr">
              <a:buAutoNum type="arabicPeriod"/>
            </a:pPr>
            <a:r>
              <a:rPr lang="ko-KR" altLang="en-US" sz="1000" dirty="0" smtClean="0"/>
              <a:t>지원병력을 받아서 점령군을 학살</a:t>
            </a:r>
            <a:endParaRPr lang="en-US" altLang="ko-KR" sz="1000" dirty="0" smtClean="0"/>
          </a:p>
          <a:p>
            <a:pPr marL="228600" indent="-228600" algn="ctr">
              <a:buAutoNum type="arabicPeriod"/>
            </a:pPr>
            <a:endParaRPr lang="en-US" altLang="ko-KR" sz="1000" dirty="0" smtClean="0"/>
          </a:p>
          <a:p>
            <a:pPr algn="ctr"/>
            <a:r>
              <a:rPr lang="ko-KR" altLang="en-US" sz="1200" b="1" dirty="0" smtClean="0"/>
              <a:t>납치 될 영웅을 빼돌린다면</a:t>
            </a:r>
            <a:r>
              <a:rPr lang="en-US" altLang="ko-KR" sz="1200" b="1" dirty="0" smtClean="0"/>
              <a:t>?</a:t>
            </a:r>
            <a:endParaRPr lang="en-US" altLang="ko-KR" sz="1200" b="1" dirty="0"/>
          </a:p>
          <a:p>
            <a:pPr algn="ctr"/>
            <a:r>
              <a:rPr lang="ko-KR" altLang="en-US" sz="1000" dirty="0" smtClean="0"/>
              <a:t>점령군이 도착하는 즉시 요새가 넘어간다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200" b="1" dirty="0" smtClean="0"/>
              <a:t>납치 된 영웅을 구출하려면</a:t>
            </a:r>
            <a:r>
              <a:rPr lang="en-US" altLang="ko-KR" sz="1200" b="1" dirty="0" smtClean="0"/>
              <a:t>? </a:t>
            </a:r>
          </a:p>
          <a:p>
            <a:pPr algn="ctr"/>
            <a:r>
              <a:rPr lang="ko-KR" altLang="en-US" sz="1000" dirty="0" smtClean="0"/>
              <a:t>점령군의 본부나 감옥을 파괴하면 된다</a:t>
            </a:r>
            <a:r>
              <a:rPr lang="en-US" altLang="ko-KR" sz="1000" dirty="0" smtClean="0"/>
              <a:t>. </a:t>
            </a:r>
          </a:p>
        </p:txBody>
      </p:sp>
      <p:pic>
        <p:nvPicPr>
          <p:cNvPr id="8194" name="Picture 2" descr="C:\work_2015\titan\기획\제안서\unit_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2260" y="2348880"/>
            <a:ext cx="655054" cy="62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401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18" y="333828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4272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공성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pve</a:t>
            </a:r>
            <a:r>
              <a:rPr lang="en-US" altLang="ko-KR" sz="1600" dirty="0" smtClean="0"/>
              <a:t>)_</a:t>
            </a:r>
            <a:r>
              <a:rPr lang="ko-KR" altLang="en-US" sz="1600" dirty="0" err="1" smtClean="0"/>
              <a:t>거신의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던전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en-US" altLang="ko-KR" sz="1600" dirty="0" err="1" smtClean="0"/>
              <a:t>Pvp</a:t>
            </a:r>
            <a:r>
              <a:rPr lang="ko-KR" altLang="en-US" sz="1600" dirty="0" smtClean="0"/>
              <a:t>와 동일하게 진행되지만 </a:t>
            </a:r>
            <a:r>
              <a:rPr lang="ko-KR" altLang="en-US" sz="1600" dirty="0" err="1" smtClean="0"/>
              <a:t>던전의</a:t>
            </a:r>
            <a:r>
              <a:rPr lang="ko-KR" altLang="en-US" sz="1600" dirty="0" smtClean="0"/>
              <a:t> 규모가 가변적이다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algn="l"/>
            <a:r>
              <a:rPr lang="en-US" altLang="ko-KR" sz="1600" dirty="0" smtClean="0"/>
              <a:t>2. 3</a:t>
            </a:r>
            <a:r>
              <a:rPr lang="ko-KR" altLang="en-US" sz="1600" dirty="0" smtClean="0"/>
              <a:t>분 내에 본진을 파괴하는 것이 목표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나머지는 덤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밀어버린 후 점령군을 보내면 바로 획득이 가능하다</a:t>
            </a:r>
            <a:r>
              <a:rPr lang="en-US" altLang="ko-KR" sz="1600" dirty="0" smtClean="0"/>
              <a:t>. </a:t>
            </a:r>
            <a:endParaRPr lang="en-US" altLang="ko-KR" sz="1600" dirty="0" smtClean="0">
              <a:solidFill>
                <a:srgbClr val="FF0000"/>
              </a:solidFill>
            </a:endParaRPr>
          </a:p>
        </p:txBody>
      </p:sp>
      <p:pic>
        <p:nvPicPr>
          <p:cNvPr id="5122" name="Picture 2" descr="C:\work_2015\titan\기획\제안서\grid_10_10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63522"/>
            <a:ext cx="3937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4" y="3445740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work_2015\titan\기획\제안서\unit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432" y="4323233"/>
            <a:ext cx="494069" cy="6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형 설명선 12"/>
          <p:cNvSpPr/>
          <p:nvPr/>
        </p:nvSpPr>
        <p:spPr>
          <a:xfrm>
            <a:off x="1453414" y="4742467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타원형 설명선 13"/>
          <p:cNvSpPr/>
          <p:nvPr/>
        </p:nvSpPr>
        <p:spPr>
          <a:xfrm>
            <a:off x="1600423" y="5008151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5" name="타원형 설명선 14"/>
          <p:cNvSpPr/>
          <p:nvPr/>
        </p:nvSpPr>
        <p:spPr>
          <a:xfrm>
            <a:off x="2094492" y="4972026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7" name="타원형 설명선 16"/>
          <p:cNvSpPr/>
          <p:nvPr/>
        </p:nvSpPr>
        <p:spPr>
          <a:xfrm>
            <a:off x="2241501" y="4617604"/>
            <a:ext cx="294018" cy="249726"/>
          </a:xfrm>
          <a:prstGeom prst="wedgeEllipseCallout">
            <a:avLst>
              <a:gd name="adj1" fmla="val 56180"/>
              <a:gd name="adj2" fmla="val -6392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pic>
        <p:nvPicPr>
          <p:cNvPr id="18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18" y="3610518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work_2015\titan\기획\제안서\st_magicsqua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9269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36" y="170080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0" y="181246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88" y="195307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18" y="210720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76" y="221886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18" y="235947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88" y="251360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318" y="263954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76" y="275252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18" y="292000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405" y="307637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0" y="322029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36" y="332972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18" y="3466439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95" y="3609269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0" y="374877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336" y="221886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80" y="234612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2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6" y="1703858"/>
            <a:ext cx="8677774" cy="4965502"/>
          </a:xfrm>
          <a:prstGeom prst="rect">
            <a:avLst/>
          </a:prstGeom>
          <a:noFill/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수성준비 </a:t>
            </a:r>
            <a:endParaRPr lang="en-US" altLang="ko-KR" sz="1600" dirty="0"/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/>
              <a:t>요새를 정비하면 즉각 전장에 반영된다</a:t>
            </a:r>
            <a:r>
              <a:rPr lang="en-US" altLang="ko-KR" sz="1600" dirty="0"/>
              <a:t>. </a:t>
            </a:r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/>
              <a:t>내 방어병력은 </a:t>
            </a:r>
            <a:r>
              <a:rPr lang="en-US" altLang="ko-KR" sz="1600" dirty="0"/>
              <a:t>AI</a:t>
            </a:r>
            <a:r>
              <a:rPr lang="ko-KR" altLang="en-US" sz="1600" dirty="0"/>
              <a:t>가 되어 방어하며 죽으면 회복되지 않는다</a:t>
            </a:r>
            <a:r>
              <a:rPr lang="en-US" altLang="ko-KR" sz="1600" dirty="0"/>
              <a:t>.</a:t>
            </a:r>
          </a:p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공격을 받은 유저는 실시간 관람 및 </a:t>
            </a:r>
            <a:r>
              <a:rPr lang="ko-KR" altLang="en-US" sz="1600" dirty="0" err="1"/>
              <a:t>리플레이가</a:t>
            </a:r>
            <a:r>
              <a:rPr lang="ko-KR" altLang="en-US" sz="1600" dirty="0"/>
              <a:t> 가능하다</a:t>
            </a:r>
            <a:r>
              <a:rPr lang="en-US" altLang="ko-KR" sz="1600" dirty="0"/>
              <a:t>. </a:t>
            </a:r>
          </a:p>
        </p:txBody>
      </p:sp>
      <p:pic>
        <p:nvPicPr>
          <p:cNvPr id="1042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5" y="430012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0" y="520103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2" y="541242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3" descr="C:\work_2015\titan\proto\Sprites\Unit\ISO_Unit_Bankgold_e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87" y="138783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Unit\ISO_Unit_Bankperidot_e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407" y="170385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6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77" y="210790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8" y="2075939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69" y="258100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99695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7" descr="C:\work_2015\titan\proto\Sprites\Unit\ISO_Unit_Engineer_e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63" y="171751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0" descr="C:\work_2015\titan\proto\Sprites\Unit\ISO_Unit_Magiclab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76" y="207593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419" y="2206353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9" descr="C:\work_2015\titan\proto\Sprites\Unit\ISO_Unit_Magicalter_e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118" y="248543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38" y="2715356"/>
            <a:ext cx="480027" cy="4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530" y="295536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46" y="330533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58" y="2058495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569" y="284691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912" y="2747562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21" y="367572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0" y="248905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257" y="2689835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4" descr="C:\work_2015\titan\proto\Sprites\Unit\ISO_Unit_Pentagon_e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81" y="248543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697" y="2674355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66" y="2846916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03" y="3047693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54" y="3264497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91" y="3465274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38" y="367934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75" y="3880122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387" y="4112657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6" y="304642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36" y="325994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71" y="346411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33" y="369215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14" y="389507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74" y="410858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509" y="4312764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71" y="4540804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59" y="4798598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88" y="4312764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타원형 설명선 157"/>
          <p:cNvSpPr/>
          <p:nvPr/>
        </p:nvSpPr>
        <p:spPr>
          <a:xfrm>
            <a:off x="163700" y="1308775"/>
            <a:ext cx="2220720" cy="1022335"/>
          </a:xfrm>
          <a:prstGeom prst="wedgeEllipseCallout">
            <a:avLst>
              <a:gd name="adj1" fmla="val -3653"/>
              <a:gd name="adj2" fmla="val 116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장벽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적이 올 것 같은 방향에 집중적으로 쌓는다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59" name="타원형 설명선 158"/>
          <p:cNvSpPr/>
          <p:nvPr/>
        </p:nvSpPr>
        <p:spPr>
          <a:xfrm>
            <a:off x="6327140" y="5240372"/>
            <a:ext cx="2460413" cy="1236802"/>
          </a:xfrm>
          <a:prstGeom prst="wedgeEllipseCallout">
            <a:avLst>
              <a:gd name="adj1" fmla="val -73579"/>
              <a:gd name="adj2" fmla="val -59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병영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병영 안에는 병사들이 대기하고 있다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60" name="타원형 설명선 159"/>
          <p:cNvSpPr/>
          <p:nvPr/>
        </p:nvSpPr>
        <p:spPr>
          <a:xfrm>
            <a:off x="110537" y="5177041"/>
            <a:ext cx="2220720" cy="1512168"/>
          </a:xfrm>
          <a:prstGeom prst="wedgeEllipseCallout">
            <a:avLst>
              <a:gd name="adj1" fmla="val -3472"/>
              <a:gd name="adj2" fmla="val -66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길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적이 침입해오는 입구</a:t>
            </a:r>
            <a:endParaRPr lang="en-US" altLang="ko-KR" sz="1100" dirty="0" smtClean="0"/>
          </a:p>
        </p:txBody>
      </p:sp>
      <p:pic>
        <p:nvPicPr>
          <p:cNvPr id="161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06" y="1351866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46" y="1664014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37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02" y="2004508"/>
            <a:ext cx="3665712" cy="2097554"/>
          </a:xfrm>
          <a:prstGeom prst="rect">
            <a:avLst/>
          </a:prstGeom>
          <a:noFill/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수성준비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확장 </a:t>
            </a:r>
            <a:endParaRPr lang="en-US" altLang="ko-KR" sz="1600" dirty="0"/>
          </a:p>
          <a:p>
            <a:pPr algn="l"/>
            <a:r>
              <a:rPr lang="en-US" altLang="ko-KR" sz="1600" dirty="0"/>
              <a:t>1. </a:t>
            </a:r>
            <a:r>
              <a:rPr lang="ko-KR" altLang="en-US" sz="1600" dirty="0" smtClean="0"/>
              <a:t>요새는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단계까지 확장할 수 있다</a:t>
            </a:r>
            <a:r>
              <a:rPr lang="en-US" altLang="ko-KR" sz="1600" dirty="0" smtClean="0"/>
              <a:t>. (75</a:t>
            </a:r>
            <a:r>
              <a:rPr lang="ko-KR" altLang="en-US" sz="1600" dirty="0" smtClean="0"/>
              <a:t>개의 슬롯</a:t>
            </a:r>
            <a:r>
              <a:rPr lang="en-US" altLang="ko-KR" sz="1600" dirty="0" smtClean="0"/>
              <a:t>) </a:t>
            </a:r>
            <a:endParaRPr lang="en-US" altLang="ko-KR" sz="1600" dirty="0"/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 smtClean="0"/>
              <a:t>입구는 본진이 진화될 때 마다 업그레이드 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총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단계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공격을 받은 유저는 실시간 관람 및 </a:t>
            </a:r>
            <a:r>
              <a:rPr lang="ko-KR" altLang="en-US" sz="1600" dirty="0" err="1"/>
              <a:t>리플레이가</a:t>
            </a:r>
            <a:r>
              <a:rPr lang="ko-KR" altLang="en-US" sz="1600" dirty="0"/>
              <a:t> 가능하다</a:t>
            </a:r>
            <a:r>
              <a:rPr lang="en-US" altLang="ko-KR" sz="1600" dirty="0"/>
              <a:t>. </a:t>
            </a:r>
          </a:p>
        </p:txBody>
      </p:sp>
      <p:pic>
        <p:nvPicPr>
          <p:cNvPr id="147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94" y="2591270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221" y="2680390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81" y="278624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24" y="289709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41" y="3015339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82" y="3106478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632" y="317978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885" y="3288981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85" y="3367485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186" y="2949477"/>
            <a:ext cx="3665712" cy="2097554"/>
          </a:xfrm>
          <a:prstGeom prst="rect">
            <a:avLst/>
          </a:prstGeom>
          <a:noFill/>
        </p:spPr>
      </p:pic>
      <p:pic>
        <p:nvPicPr>
          <p:cNvPr id="16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51" y="3878216"/>
            <a:ext cx="3665712" cy="2097554"/>
          </a:xfrm>
          <a:prstGeom prst="rect">
            <a:avLst/>
          </a:prstGeom>
          <a:noFill/>
        </p:spPr>
      </p:pic>
      <p:pic>
        <p:nvPicPr>
          <p:cNvPr id="169" name="Picture 6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38" y="2152295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017" y="2209007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38" y="2524129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24" y="2228914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61" y="2458952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38" y="2768281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31" y="4895297"/>
            <a:ext cx="396996" cy="4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78" y="5425682"/>
            <a:ext cx="396996" cy="4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43" y="5504160"/>
            <a:ext cx="396996" cy="43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50" y="3254789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7" y="3343909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37" y="3449766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80" y="3560616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97" y="3678858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338" y="376999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888" y="3843306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41" y="3952500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41" y="4031004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91" y="3075835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94" y="4423071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298" y="3095742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98" y="3418470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66" y="3971940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393" y="4061060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53" y="416691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996" y="427776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13" y="4396009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254" y="4487148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804" y="4560457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057" y="4669651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957" y="4748155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528" y="3676856"/>
            <a:ext cx="471535" cy="5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07" y="3902371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7" y="4130490"/>
            <a:ext cx="4699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60" y="4179766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01" y="4270905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51" y="4344214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04" y="4453408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836" y="4545933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136" y="4720137"/>
            <a:ext cx="398376" cy="4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77" y="4811276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727" y="4884585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980" y="4993779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52" y="4811276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862" y="4661650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78" y="4926993"/>
            <a:ext cx="404153" cy="4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타원형 설명선 227"/>
          <p:cNvSpPr/>
          <p:nvPr/>
        </p:nvSpPr>
        <p:spPr>
          <a:xfrm>
            <a:off x="188078" y="5450243"/>
            <a:ext cx="1952360" cy="1343172"/>
          </a:xfrm>
          <a:prstGeom prst="wedgeEllipseCallout">
            <a:avLst>
              <a:gd name="adj1" fmla="val 65930"/>
              <a:gd name="adj2" fmla="val -2203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입구</a:t>
            </a:r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 smtClean="0"/>
              <a:t>본진이 진화될 때 마다 점점 좁아진다</a:t>
            </a:r>
            <a:r>
              <a:rPr lang="en-US" altLang="ko-KR" sz="1000" dirty="0" smtClean="0"/>
              <a:t>. </a:t>
            </a:r>
            <a:endParaRPr lang="en-US" altLang="ko-KR" sz="1000" dirty="0" smtClean="0"/>
          </a:p>
        </p:txBody>
      </p:sp>
      <p:sp>
        <p:nvSpPr>
          <p:cNvPr id="229" name="타원형 설명선 228"/>
          <p:cNvSpPr/>
          <p:nvPr/>
        </p:nvSpPr>
        <p:spPr>
          <a:xfrm>
            <a:off x="200201" y="1042284"/>
            <a:ext cx="2220720" cy="1022335"/>
          </a:xfrm>
          <a:prstGeom prst="wedgeEllipseCallout">
            <a:avLst>
              <a:gd name="adj1" fmla="val 197439"/>
              <a:gd name="adj2" fmla="val 77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성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최대 </a:t>
            </a:r>
            <a:r>
              <a:rPr lang="en-US" altLang="ko-KR" sz="1100" dirty="0" smtClean="0"/>
              <a:t>25</a:t>
            </a:r>
            <a:r>
              <a:rPr lang="ko-KR" altLang="en-US" sz="1100" dirty="0" smtClean="0"/>
              <a:t>개의 건물로 방어진을 구성한다</a:t>
            </a:r>
            <a:r>
              <a:rPr lang="en-US" altLang="ko-KR" sz="1100" dirty="0" smtClean="0"/>
              <a:t>.</a:t>
            </a:r>
          </a:p>
          <a:p>
            <a:pPr algn="ctr"/>
            <a:r>
              <a:rPr lang="ko-KR" altLang="en-US" sz="1100" dirty="0" smtClean="0"/>
              <a:t>본진은 이곳에 속한다</a:t>
            </a:r>
            <a:r>
              <a:rPr lang="en-US" altLang="ko-KR" sz="1100" dirty="0" smtClean="0"/>
              <a:t>.</a:t>
            </a:r>
            <a:endParaRPr lang="en-US" altLang="ko-KR" sz="1100" dirty="0" smtClean="0"/>
          </a:p>
        </p:txBody>
      </p:sp>
      <p:sp>
        <p:nvSpPr>
          <p:cNvPr id="230" name="타원형 설명선 229"/>
          <p:cNvSpPr/>
          <p:nvPr/>
        </p:nvSpPr>
        <p:spPr>
          <a:xfrm>
            <a:off x="200201" y="2053500"/>
            <a:ext cx="2220720" cy="1022335"/>
          </a:xfrm>
          <a:prstGeom prst="wedgeEllipseCallout">
            <a:avLst>
              <a:gd name="adj1" fmla="val 126259"/>
              <a:gd name="adj2" fmla="val 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r>
              <a:rPr lang="ko-KR" altLang="en-US" sz="1600" dirty="0" smtClean="0"/>
              <a:t>차 확장</a:t>
            </a:r>
            <a:endParaRPr lang="en-US" altLang="ko-KR" sz="1600" dirty="0" smtClean="0"/>
          </a:p>
          <a:p>
            <a:pPr algn="ctr"/>
            <a:r>
              <a:rPr lang="en-US" altLang="ko-KR" sz="1100" dirty="0" smtClean="0"/>
              <a:t>25</a:t>
            </a:r>
            <a:r>
              <a:rPr lang="ko-KR" altLang="en-US" sz="1100" dirty="0" smtClean="0"/>
              <a:t>개를 더 쌓을 수 있는 </a:t>
            </a:r>
            <a:r>
              <a:rPr lang="ko-KR" altLang="en-US" sz="1100" dirty="0" err="1" smtClean="0"/>
              <a:t>블럭</a:t>
            </a:r>
            <a:endParaRPr lang="en-US" altLang="ko-KR" sz="1100" dirty="0" smtClean="0"/>
          </a:p>
        </p:txBody>
      </p:sp>
      <p:sp>
        <p:nvSpPr>
          <p:cNvPr id="231" name="타원형 설명선 230"/>
          <p:cNvSpPr/>
          <p:nvPr/>
        </p:nvSpPr>
        <p:spPr>
          <a:xfrm>
            <a:off x="150757" y="3075835"/>
            <a:ext cx="2220720" cy="1022335"/>
          </a:xfrm>
          <a:prstGeom prst="wedgeEllipseCallout">
            <a:avLst>
              <a:gd name="adj1" fmla="val 59867"/>
              <a:gd name="adj2" fmla="val 322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</a:t>
            </a:r>
            <a:r>
              <a:rPr lang="ko-KR" altLang="en-US" sz="1600" dirty="0" smtClean="0"/>
              <a:t>차 확장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최종 확장</a:t>
            </a:r>
            <a:endParaRPr lang="en-US" altLang="ko-KR" sz="1100" dirty="0" smtClean="0"/>
          </a:p>
        </p:txBody>
      </p:sp>
      <p:sp>
        <p:nvSpPr>
          <p:cNvPr id="232" name="타원형 설명선 231"/>
          <p:cNvSpPr/>
          <p:nvPr/>
        </p:nvSpPr>
        <p:spPr>
          <a:xfrm>
            <a:off x="4818156" y="5086528"/>
            <a:ext cx="2102755" cy="1035301"/>
          </a:xfrm>
          <a:prstGeom prst="wedgeEllipseCallout">
            <a:avLst>
              <a:gd name="adj1" fmla="val -61637"/>
              <a:gd name="adj2" fmla="val -11825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전략에 따라 공터에 함정을 설치할 수 있다</a:t>
            </a:r>
            <a:r>
              <a:rPr lang="en-US" altLang="ko-KR" sz="1000" dirty="0" smtClean="0"/>
              <a:t>. </a:t>
            </a:r>
            <a:endParaRPr lang="en-US" altLang="ko-KR" sz="1000" dirty="0" smtClean="0"/>
          </a:p>
        </p:txBody>
      </p:sp>
      <p:sp>
        <p:nvSpPr>
          <p:cNvPr id="233" name="타원형 설명선 232"/>
          <p:cNvSpPr/>
          <p:nvPr/>
        </p:nvSpPr>
        <p:spPr>
          <a:xfrm>
            <a:off x="6306560" y="4319802"/>
            <a:ext cx="2102755" cy="1035301"/>
          </a:xfrm>
          <a:prstGeom prst="wedgeEllipseCallout">
            <a:avLst>
              <a:gd name="adj1" fmla="val -67705"/>
              <a:gd name="adj2" fmla="val -8675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전략에 따라 공터에 함정을 설치할 수 있다</a:t>
            </a:r>
            <a:r>
              <a:rPr lang="en-US" altLang="ko-KR" sz="1000" dirty="0" smtClean="0"/>
              <a:t>. </a:t>
            </a:r>
            <a:endParaRPr lang="en-US" altLang="ko-KR" sz="1000" dirty="0" smtClean="0"/>
          </a:p>
        </p:txBody>
      </p:sp>
      <p:sp>
        <p:nvSpPr>
          <p:cNvPr id="2" name="톱니 모양의 오른쪽 화살표 1"/>
          <p:cNvSpPr/>
          <p:nvPr/>
        </p:nvSpPr>
        <p:spPr>
          <a:xfrm rot="19659840">
            <a:off x="1758613" y="4897480"/>
            <a:ext cx="1655068" cy="30958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73399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3" descr="C:\work_2015\titan\기획\제안서\grid_10_10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86" y="684225"/>
            <a:ext cx="37719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work_2015\titan\기획\제안서\grid_10_10_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88" y="2348880"/>
            <a:ext cx="3937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수성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전투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병영에 있던 병력들이 일제히 기어나오며 전투상태에 돌입한다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이때 공사는 중지되고 관람만 가능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병사들은 적 방향에 벽이 있으면 우선적으로 벽을 이용한다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죽은 병사는 복구되지 않는다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55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240" y="195594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9649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2280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17" y="236234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0289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9537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124" y="274395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4075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63" y="301724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951" y="315035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3758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88" y="218213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28" y="233389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39" y="245875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59537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7115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43" y="284075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50" y="298623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34" y="310992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516325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34" y="379903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7" descr="C:\work_2015\giant\기획\제안서\st_w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88" y="4046256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타원형 설명선 83"/>
          <p:cNvSpPr/>
          <p:nvPr/>
        </p:nvSpPr>
        <p:spPr>
          <a:xfrm>
            <a:off x="4036310" y="2587121"/>
            <a:ext cx="294018" cy="249726"/>
          </a:xfrm>
          <a:prstGeom prst="wedgeEllipseCallout">
            <a:avLst>
              <a:gd name="adj1" fmla="val -75505"/>
              <a:gd name="adj2" fmla="val -2763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5" name="타원형 설명선 84"/>
          <p:cNvSpPr/>
          <p:nvPr/>
        </p:nvSpPr>
        <p:spPr>
          <a:xfrm>
            <a:off x="3972231" y="2970886"/>
            <a:ext cx="294018" cy="249726"/>
          </a:xfrm>
          <a:prstGeom prst="wedgeEllipseCallout">
            <a:avLst>
              <a:gd name="adj1" fmla="val -72703"/>
              <a:gd name="adj2" fmla="val -17741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6" name="타원형 설명선 85"/>
          <p:cNvSpPr/>
          <p:nvPr/>
        </p:nvSpPr>
        <p:spPr>
          <a:xfrm>
            <a:off x="3615039" y="3294622"/>
            <a:ext cx="294018" cy="249726"/>
          </a:xfrm>
          <a:prstGeom prst="wedgeEllipseCallout">
            <a:avLst>
              <a:gd name="adj1" fmla="val -92316"/>
              <a:gd name="adj2" fmla="val -1114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7" name="타원형 설명선 86"/>
          <p:cNvSpPr/>
          <p:nvPr/>
        </p:nvSpPr>
        <p:spPr>
          <a:xfrm>
            <a:off x="3629910" y="3543176"/>
            <a:ext cx="294018" cy="249726"/>
          </a:xfrm>
          <a:prstGeom prst="wedgeEllipseCallout">
            <a:avLst>
              <a:gd name="adj1" fmla="val -103523"/>
              <a:gd name="adj2" fmla="val 864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8" name="타원형 설명선 87"/>
          <p:cNvSpPr/>
          <p:nvPr/>
        </p:nvSpPr>
        <p:spPr>
          <a:xfrm>
            <a:off x="3735139" y="2588532"/>
            <a:ext cx="294018" cy="249726"/>
          </a:xfrm>
          <a:prstGeom prst="wedgeEllipseCallout">
            <a:avLst>
              <a:gd name="adj1" fmla="val -100722"/>
              <a:gd name="adj2" fmla="val 8649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89" name="타원형 설명선 88"/>
          <p:cNvSpPr/>
          <p:nvPr/>
        </p:nvSpPr>
        <p:spPr>
          <a:xfrm>
            <a:off x="3520819" y="2774646"/>
            <a:ext cx="294018" cy="249726"/>
          </a:xfrm>
          <a:prstGeom prst="wedgeEllipseCallout">
            <a:avLst>
              <a:gd name="adj1" fmla="val -100721"/>
              <a:gd name="adj2" fmla="val -7845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0" name="타원형 설명선 89"/>
          <p:cNvSpPr/>
          <p:nvPr/>
        </p:nvSpPr>
        <p:spPr>
          <a:xfrm>
            <a:off x="3239015" y="2970886"/>
            <a:ext cx="294018" cy="249726"/>
          </a:xfrm>
          <a:prstGeom prst="wedgeEllipseCallout">
            <a:avLst>
              <a:gd name="adj1" fmla="val -100722"/>
              <a:gd name="adj2" fmla="val 5350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1" name="타원형 설명선 90"/>
          <p:cNvSpPr/>
          <p:nvPr/>
        </p:nvSpPr>
        <p:spPr>
          <a:xfrm>
            <a:off x="2944997" y="3247152"/>
            <a:ext cx="294018" cy="249726"/>
          </a:xfrm>
          <a:prstGeom prst="wedgeEllipseCallout">
            <a:avLst>
              <a:gd name="adj1" fmla="val -75505"/>
              <a:gd name="adj2" fmla="val -67223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2" name="타원형 설명선 91"/>
          <p:cNvSpPr/>
          <p:nvPr/>
        </p:nvSpPr>
        <p:spPr>
          <a:xfrm>
            <a:off x="3869639" y="3352480"/>
            <a:ext cx="294018" cy="249726"/>
          </a:xfrm>
          <a:prstGeom prst="wedgeEllipseCallout">
            <a:avLst>
              <a:gd name="adj1" fmla="val -83910"/>
              <a:gd name="adj2" fmla="val 11947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3" name="타원형 설명선 92"/>
          <p:cNvSpPr/>
          <p:nvPr/>
        </p:nvSpPr>
        <p:spPr>
          <a:xfrm>
            <a:off x="4328735" y="3863651"/>
            <a:ext cx="294018" cy="249726"/>
          </a:xfrm>
          <a:prstGeom prst="wedgeEllipseCallout">
            <a:avLst>
              <a:gd name="adj1" fmla="val -103524"/>
              <a:gd name="adj2" fmla="val 28441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4" name="타원형 설명선 93"/>
          <p:cNvSpPr/>
          <p:nvPr/>
        </p:nvSpPr>
        <p:spPr>
          <a:xfrm>
            <a:off x="4795838" y="3431894"/>
            <a:ext cx="294018" cy="249726"/>
          </a:xfrm>
          <a:prstGeom prst="wedgeEllipseCallout">
            <a:avLst>
              <a:gd name="adj1" fmla="val -92316"/>
              <a:gd name="adj2" fmla="val -11144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5" name="타원형 설명선 94"/>
          <p:cNvSpPr/>
          <p:nvPr/>
        </p:nvSpPr>
        <p:spPr>
          <a:xfrm>
            <a:off x="4002325" y="3717621"/>
            <a:ext cx="294018" cy="249726"/>
          </a:xfrm>
          <a:prstGeom prst="wedgeEllipseCallout">
            <a:avLst>
              <a:gd name="adj1" fmla="val -92315"/>
              <a:gd name="adj2" fmla="val -11145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6" name="타원형 설명선 95"/>
          <p:cNvSpPr/>
          <p:nvPr/>
        </p:nvSpPr>
        <p:spPr>
          <a:xfrm>
            <a:off x="3247215" y="3747131"/>
            <a:ext cx="294018" cy="249726"/>
          </a:xfrm>
          <a:prstGeom prst="wedgeEllipseCallout">
            <a:avLst>
              <a:gd name="adj1" fmla="val -72704"/>
              <a:gd name="adj2" fmla="val -54028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97" name="타원형 설명선 96"/>
          <p:cNvSpPr/>
          <p:nvPr/>
        </p:nvSpPr>
        <p:spPr>
          <a:xfrm>
            <a:off x="3629910" y="4035946"/>
            <a:ext cx="294018" cy="249726"/>
          </a:xfrm>
          <a:prstGeom prst="wedgeEllipseCallout">
            <a:avLst>
              <a:gd name="adj1" fmla="val -67100"/>
              <a:gd name="adj2" fmla="val -47430"/>
            </a:avLst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4</a:t>
            </a:r>
            <a:endParaRPr lang="ko-KR" altLang="en-US" sz="1000" dirty="0"/>
          </a:p>
        </p:txBody>
      </p:sp>
      <p:sp>
        <p:nvSpPr>
          <p:cNvPr id="50" name="타원형 설명선 49"/>
          <p:cNvSpPr/>
          <p:nvPr/>
        </p:nvSpPr>
        <p:spPr>
          <a:xfrm>
            <a:off x="1794145" y="2506973"/>
            <a:ext cx="288032" cy="270783"/>
          </a:xfrm>
          <a:prstGeom prst="wedgeEllipseCallout">
            <a:avLst>
              <a:gd name="adj1" fmla="val 142024"/>
              <a:gd name="adj2" fmla="val 67731"/>
            </a:avLst>
          </a:prstGeom>
          <a:solidFill>
            <a:srgbClr val="C26F3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5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51" name="타원형 설명선 50"/>
          <p:cNvSpPr/>
          <p:nvPr/>
        </p:nvSpPr>
        <p:spPr>
          <a:xfrm>
            <a:off x="2051720" y="2361053"/>
            <a:ext cx="288032" cy="270783"/>
          </a:xfrm>
          <a:prstGeom prst="wedgeEllipseCallout">
            <a:avLst>
              <a:gd name="adj1" fmla="val 104844"/>
              <a:gd name="adj2" fmla="val 89027"/>
            </a:avLst>
          </a:prstGeom>
          <a:solidFill>
            <a:srgbClr val="C26F3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5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52" name="타원형 설명선 51"/>
          <p:cNvSpPr/>
          <p:nvPr/>
        </p:nvSpPr>
        <p:spPr>
          <a:xfrm>
            <a:off x="2446660" y="2351158"/>
            <a:ext cx="288032" cy="270783"/>
          </a:xfrm>
          <a:prstGeom prst="wedgeEllipseCallout">
            <a:avLst>
              <a:gd name="adj1" fmla="val 30483"/>
              <a:gd name="adj2" fmla="val 95111"/>
            </a:avLst>
          </a:prstGeom>
          <a:solidFill>
            <a:srgbClr val="C26F3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5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53" name="타원형 설명선 52"/>
          <p:cNvSpPr/>
          <p:nvPr/>
        </p:nvSpPr>
        <p:spPr>
          <a:xfrm>
            <a:off x="2516134" y="2771288"/>
            <a:ext cx="288032" cy="270783"/>
          </a:xfrm>
          <a:prstGeom prst="wedgeEllipseCallout">
            <a:avLst>
              <a:gd name="adj1" fmla="val 104844"/>
              <a:gd name="adj2" fmla="val 89027"/>
            </a:avLst>
          </a:prstGeom>
          <a:solidFill>
            <a:srgbClr val="C26F3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5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54" name="타원형 설명선 53"/>
          <p:cNvSpPr/>
          <p:nvPr/>
        </p:nvSpPr>
        <p:spPr>
          <a:xfrm>
            <a:off x="251520" y="1052736"/>
            <a:ext cx="2220720" cy="993123"/>
          </a:xfrm>
          <a:prstGeom prst="wedgeEllipseCallout">
            <a:avLst>
              <a:gd name="adj1" fmla="val 10107"/>
              <a:gd name="adj2" fmla="val 74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적 병력투입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병력은 </a:t>
            </a:r>
            <a:r>
              <a:rPr lang="en-US" altLang="ko-KR" sz="1100" dirty="0" err="1" smtClean="0"/>
              <a:t>ai</a:t>
            </a:r>
            <a:r>
              <a:rPr lang="ko-KR" altLang="en-US" sz="1100" dirty="0" err="1" smtClean="0"/>
              <a:t>로</a:t>
            </a:r>
            <a:r>
              <a:rPr lang="ko-KR" altLang="en-US" sz="1100" dirty="0" smtClean="0"/>
              <a:t> 움직인다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59" name="타원형 설명선 58"/>
          <p:cNvSpPr/>
          <p:nvPr/>
        </p:nvSpPr>
        <p:spPr>
          <a:xfrm>
            <a:off x="37108" y="2708920"/>
            <a:ext cx="2590676" cy="1411321"/>
          </a:xfrm>
          <a:prstGeom prst="wedgeEllipseCallout">
            <a:avLst>
              <a:gd name="adj1" fmla="val 62040"/>
              <a:gd name="adj2" fmla="val 3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2. </a:t>
            </a:r>
            <a:r>
              <a:rPr lang="ko-KR" altLang="en-US" sz="1600" dirty="0" smtClean="0"/>
              <a:t>외벽의 병력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벽이 병영의 시야 내에 있다면 병사들이 올라와 방어한다</a:t>
            </a:r>
            <a:r>
              <a:rPr lang="en-US" altLang="ko-KR" sz="1100" dirty="0" smtClean="0"/>
              <a:t>. </a:t>
            </a:r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적은 오를 수 없다</a:t>
            </a:r>
            <a:r>
              <a:rPr lang="en-US" altLang="ko-KR" sz="1100" dirty="0" smtClean="0"/>
              <a:t>)</a:t>
            </a:r>
          </a:p>
        </p:txBody>
      </p:sp>
      <p:sp>
        <p:nvSpPr>
          <p:cNvPr id="63" name="타원형 설명선 62"/>
          <p:cNvSpPr/>
          <p:nvPr/>
        </p:nvSpPr>
        <p:spPr>
          <a:xfrm>
            <a:off x="369956" y="4358439"/>
            <a:ext cx="2538733" cy="1394041"/>
          </a:xfrm>
          <a:prstGeom prst="wedgeEllipseCallout">
            <a:avLst>
              <a:gd name="adj1" fmla="val 79618"/>
              <a:gd name="adj2" fmla="val -1134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벽 뒤의 병력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벽에 올라갈 자리가 없으면 뒤에서 대기하거나 사거리만큼 공격한다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64" name="타원형 설명선 63"/>
          <p:cNvSpPr/>
          <p:nvPr/>
        </p:nvSpPr>
        <p:spPr>
          <a:xfrm>
            <a:off x="4343834" y="5000510"/>
            <a:ext cx="2460413" cy="1236802"/>
          </a:xfrm>
          <a:prstGeom prst="wedgeEllipseCallout">
            <a:avLst>
              <a:gd name="adj1" fmla="val -59470"/>
              <a:gd name="adj2" fmla="val -143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4. </a:t>
            </a:r>
            <a:r>
              <a:rPr lang="ko-KR" altLang="en-US" sz="1600" dirty="0" smtClean="0"/>
              <a:t>병영의 대기병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벽에서 먼 병영의 병사들은 병영의 시야거리 안에서 대기한다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66" name="Picture 2" descr="C:\work_2015\titan\기획\제안서\st_bootc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12" y="290524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work_2015\titan\기획\제안서\st_bootc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64" y="305085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C:\work_2015\titan\기획\제안서\st_bootca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12" y="3668039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971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6" y="1703858"/>
            <a:ext cx="8677774" cy="4965502"/>
          </a:xfrm>
          <a:prstGeom prst="rect">
            <a:avLst/>
          </a:prstGeom>
          <a:noFill/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수성 프리뷰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l"/>
            <a:r>
              <a:rPr lang="en-US" altLang="ko-KR" sz="1600" dirty="0" smtClean="0"/>
              <a:t>1. </a:t>
            </a:r>
          </a:p>
          <a:p>
            <a:pPr algn="l"/>
            <a:r>
              <a:rPr lang="en-US" altLang="ko-KR" sz="1600" dirty="0" smtClean="0"/>
              <a:t>2. </a:t>
            </a:r>
          </a:p>
          <a:p>
            <a:pPr algn="l"/>
            <a:r>
              <a:rPr lang="en-US" altLang="ko-KR" sz="1600" dirty="0" smtClean="0"/>
              <a:t>3. </a:t>
            </a:r>
          </a:p>
        </p:txBody>
      </p:sp>
      <p:pic>
        <p:nvPicPr>
          <p:cNvPr id="1042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45" y="430012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0" y="520103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8" descr="C:\work_2015\titan\proto\Sprites\Unit\ISO_Tile_Template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2" y="541242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15" descr="C:\work_2015\titan\proto\Sprites\Unit\ISO_Unit_Wall_e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24" y="112474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898" y="1336248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2" y="1530760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4226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72" y="1936777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09" y="2174313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93" y="236882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63" y="259504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00" y="2832581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184" y="3027093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65" y="1323871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1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82" y="1520710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325" y="1700808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42" y="1897647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2110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48880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62" y="2576580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2" y="2799458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3" y="3021113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0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87" y="155679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03" y="1787185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2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269" y="199047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3" descr="C:\work_2015\titan\proto\Sprites\Unit\ISO_Unit_Bankgold_e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3" y="219089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" name="Picture 4" descr="C:\work_2015\titan\proto\Sprites\Unit\ISO_Unit_Bank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96" y="239642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7" descr="C:\work_2015\titan\proto\Sprites\Unit\ISO_Unit_Engineer_e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0" y="261870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14" descr="C:\work_2015\titan\proto\Sprites\Unit\ISO_Unit_Pentagon_e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44" y="2877901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674" y="3075709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51" y="174003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32" y="193796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3" descr="C:\work_2015\titan\proto\Sprites\Unit\ISO_Unit_Bankgold_e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5" y="2115131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4" descr="C:\work_2015\titan\proto\Sprites\Unit\ISO_Unit_Bank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65" y="2333330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9" descr="C:\work_2015\titan\proto\Sprites\Unit\ISO_Unit_Magicalter_e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39" y="257604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10" descr="C:\work_2015\titan\proto\Sprites\Unit\ISO_Unit_Magiclab_e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41" y="303189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85" y="1994096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77" y="215935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82" y="234888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83" y="2758851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06" y="300732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33" y="3242543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82" y="240588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59" y="2834318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13" y="3297875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58" y="240226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9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80596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0" name="Picture 5" descr="C:\work_2015\titan\proto\Sprites\Unit\ISO_Unit_Cannon_e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91" y="279945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97" y="3002713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90" y="303413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6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37" y="2855841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4" name="Picture 11" descr="C:\work_2015\titan\proto\Sprites\Unit\ISO_Unit_Magictower_e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58" y="324491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25" y="3244917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" name="Picture 13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82" y="3525224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8" descr="C:\work_2015\titan\proto\Sprites\Unit\ISO_Unit_House_e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0" y="3497416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44" y="3240732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12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90" y="323448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66" y="346772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782" y="346772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3" descr="C:\work_2015\titan\proto\Sprites\Unit\ISO_Unit_Bankgold_e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46409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" name="Picture 4" descr="C:\work_2015\titan\proto\Sprites\Unit\ISO_Unit_Bank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58" y="3464098"/>
            <a:ext cx="943069" cy="10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01" y="373544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56" y="3735440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6" name="Picture 16" descr="C:\work_2015\titan\proto\Sprites\Unit\ISO_Unit_Bootcamp_e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25" y="3722119"/>
            <a:ext cx="939800" cy="104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25" y="3227784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042" y="3424623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85" y="3604721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02" y="3801560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280" y="4006023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32" y="4252793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22" y="4480493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Picture 3" descr="C:\work_2015\titan\proto\Sprites\Unit\ISO_Unit_Wall_e_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42" y="4703371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7" y="3196642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871" y="3391154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77" y="360265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61" y="3797171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98" y="4034707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582" y="422921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652" y="4455439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2" name="Picture 17" descr="C:\work_2015\titan\proto\Sprites\Unit\ISO_Unit_Wall_e_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89" y="4692975"/>
            <a:ext cx="956743" cy="10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Picture 2" descr="C:\work_2015\titan\proto\Sprites\Unit\ISO_Unit_Wall_e_0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7" y="4941168"/>
            <a:ext cx="954819" cy="105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6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00" y="2085766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498" y="2308248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8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82" y="2165819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02" y="2368825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0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60" y="3066820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653" y="2181567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2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93" y="2532468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36" y="2955690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67" y="3441445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5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94" y="2592900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089" y="3021980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68" y="2823872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9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15" y="3441445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0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497" y="3449999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1" name="Picture 7" descr="C:\work_2015\titan\proto\Sprites\Prob\ISO_Prob_Flag_y_01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36" y="3663722"/>
            <a:ext cx="440891" cy="3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66" y="3675927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5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12" y="3931159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6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58" y="3941341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7" name="Picture 5" descr="C:\work_2015\titan\proto\Sprites\Prob\ISO_Prob_Flag_g_01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20" y="3931159"/>
            <a:ext cx="400990" cy="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159" y="2805968"/>
            <a:ext cx="480027" cy="4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14" y="2989291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433" y="3026708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61" y="3002548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64" y="3253293"/>
            <a:ext cx="250384" cy="2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4" name="타원형 설명선 353"/>
          <p:cNvSpPr/>
          <p:nvPr/>
        </p:nvSpPr>
        <p:spPr>
          <a:xfrm>
            <a:off x="188078" y="5450243"/>
            <a:ext cx="1952360" cy="1343172"/>
          </a:xfrm>
          <a:prstGeom prst="wedgeEllipseCallout">
            <a:avLst>
              <a:gd name="adj1" fmla="val 63388"/>
              <a:gd name="adj2" fmla="val -2889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입구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368542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9512" y="1444270"/>
            <a:ext cx="2888704" cy="3928946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7A6C64"/>
                </a:solidFill>
              </a:rPr>
              <a:t>Window_base_01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212232" y="1444270"/>
            <a:ext cx="3015952" cy="3928946"/>
          </a:xfrm>
          <a:prstGeom prst="rect">
            <a:avLst/>
          </a:prstGeom>
          <a:solidFill>
            <a:srgbClr val="4A2C2C"/>
          </a:solidFill>
          <a:ln>
            <a:gradFill>
              <a:gsLst>
                <a:gs pos="84159">
                  <a:schemeClr val="accent6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bg1">
                    <a:lumMod val="65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Window_brown_01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348880"/>
            <a:ext cx="2736304" cy="2952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A6C64"/>
                </a:solidFill>
              </a:rPr>
              <a:t>board_hard_01</a:t>
            </a:r>
          </a:p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7544" y="3810102"/>
            <a:ext cx="4184159" cy="2931266"/>
          </a:xfrm>
          <a:prstGeom prst="rect">
            <a:avLst/>
          </a:prstGeom>
          <a:solidFill>
            <a:schemeClr val="tx1">
              <a:lumMod val="85000"/>
              <a:lumOff val="15000"/>
              <a:alpha val="69000"/>
            </a:schemeClr>
          </a:solidFill>
          <a:ln>
            <a:solidFill>
              <a:schemeClr val="tx2">
                <a:lumMod val="60000"/>
                <a:lumOff val="40000"/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board_cover_01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5536" y="2583414"/>
            <a:ext cx="2465158" cy="557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A6C64"/>
                </a:solidFill>
              </a:rPr>
              <a:t>board_sub_01</a:t>
            </a:r>
          </a:p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28446" y="5963315"/>
            <a:ext cx="648072" cy="62252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bg1">
                    <a:lumMod val="65000"/>
                  </a:schemeClr>
                </a:gs>
                <a:gs pos="46000">
                  <a:schemeClr val="bg1">
                    <a:lumMod val="95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28918" y="5963314"/>
            <a:ext cx="648072" cy="62252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212622" y="5969185"/>
            <a:ext cx="648072" cy="62252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87824" y="5983116"/>
            <a:ext cx="648072" cy="62252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tx2">
                    <a:lumMod val="75000"/>
                  </a:schemeClr>
                </a:gs>
                <a:gs pos="46000">
                  <a:schemeClr val="tx2">
                    <a:lumMod val="20000"/>
                    <a:lumOff val="80000"/>
                  </a:schemeClr>
                </a:gs>
                <a:gs pos="55000">
                  <a:schemeClr val="tx2">
                    <a:lumMod val="5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96798" y="5983116"/>
            <a:ext cx="648072" cy="62252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4">
                    <a:lumMod val="75000"/>
                  </a:schemeClr>
                </a:gs>
                <a:gs pos="46000">
                  <a:schemeClr val="accent4">
                    <a:lumMod val="20000"/>
                    <a:lumOff val="80000"/>
                  </a:schemeClr>
                </a:gs>
                <a:gs pos="55000">
                  <a:schemeClr val="accent4">
                    <a:lumMod val="5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62834" y="1052736"/>
            <a:ext cx="3661093" cy="518695"/>
          </a:xfrm>
          <a:prstGeom prst="rect">
            <a:avLst/>
          </a:prstGeom>
          <a:solidFill>
            <a:srgbClr val="8E3C36"/>
          </a:solidFill>
          <a:ln>
            <a:gradFill>
              <a:gsLst>
                <a:gs pos="84159">
                  <a:schemeClr val="accent6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hedline_red_01</a:t>
            </a:r>
          </a:p>
        </p:txBody>
      </p:sp>
      <p:sp>
        <p:nvSpPr>
          <p:cNvPr id="9" name="오각형 8"/>
          <p:cNvSpPr/>
          <p:nvPr/>
        </p:nvSpPr>
        <p:spPr>
          <a:xfrm>
            <a:off x="3068216" y="5320367"/>
            <a:ext cx="1503784" cy="504056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37900">
                  <a:schemeClr val="bg1">
                    <a:lumMod val="95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50800" dir="5400000" algn="ctr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7A6C64"/>
                </a:solidFill>
              </a:rPr>
              <a:t>Btn_big</a:t>
            </a:r>
            <a:endParaRPr lang="ko-KR" altLang="en-US" dirty="0">
              <a:solidFill>
                <a:srgbClr val="7A6C64"/>
              </a:solidFill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262835" y="1916832"/>
            <a:ext cx="1123927" cy="43204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Btn_tab</a:t>
            </a:r>
            <a:endParaRPr lang="ko-KR" altLang="en-US" dirty="0"/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1386762" y="1916832"/>
            <a:ext cx="736966" cy="43204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off</a:t>
            </a:r>
            <a:endParaRPr lang="ko-KR" altLang="en-US" dirty="0"/>
          </a:p>
        </p:txBody>
      </p:sp>
      <p:sp>
        <p:nvSpPr>
          <p:cNvPr id="12" name="순서도: 대체 처리 11"/>
          <p:cNvSpPr/>
          <p:nvPr/>
        </p:nvSpPr>
        <p:spPr>
          <a:xfrm>
            <a:off x="769676" y="4336743"/>
            <a:ext cx="800472" cy="360040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rgbClr val="7A6C64"/>
                </a:solidFill>
              </a:rPr>
              <a:t>Btn_mini</a:t>
            </a:r>
            <a:r>
              <a:rPr lang="en-US" altLang="ko-KR" sz="800" dirty="0" smtClean="0">
                <a:solidFill>
                  <a:srgbClr val="7A6C64"/>
                </a:solidFill>
              </a:rPr>
              <a:t>_</a:t>
            </a:r>
          </a:p>
          <a:p>
            <a:pPr algn="ctr"/>
            <a:r>
              <a:rPr lang="en-US" altLang="ko-KR" sz="800" dirty="0" smtClean="0">
                <a:solidFill>
                  <a:srgbClr val="7A6C64"/>
                </a:solidFill>
              </a:rPr>
              <a:t>yellow</a:t>
            </a:r>
            <a:endParaRPr lang="ko-KR" altLang="en-US" sz="800" dirty="0">
              <a:solidFill>
                <a:srgbClr val="7A6C64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1633772" y="4336743"/>
            <a:ext cx="800472" cy="360040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Btn_mini</a:t>
            </a:r>
            <a:r>
              <a:rPr lang="en-US" altLang="ko-KR" sz="800" dirty="0" smtClean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blue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766918" y="4849034"/>
            <a:ext cx="1036140" cy="468973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rgbClr val="7A6C64"/>
                </a:solidFill>
              </a:rPr>
              <a:t>Btn_yellow</a:t>
            </a:r>
            <a:endParaRPr lang="ko-KR" altLang="en-US" sz="1100" dirty="0">
              <a:solidFill>
                <a:srgbClr val="7A6C64"/>
              </a:solidFill>
            </a:endParaRPr>
          </a:p>
        </p:txBody>
      </p:sp>
      <p:sp>
        <p:nvSpPr>
          <p:cNvPr id="28" name="순서도: 대체 처리 27"/>
          <p:cNvSpPr/>
          <p:nvPr/>
        </p:nvSpPr>
        <p:spPr>
          <a:xfrm>
            <a:off x="1876918" y="4849035"/>
            <a:ext cx="1038898" cy="468973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Btn_blue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0" name="순서도: 대체 처리 29"/>
          <p:cNvSpPr/>
          <p:nvPr/>
        </p:nvSpPr>
        <p:spPr>
          <a:xfrm>
            <a:off x="3472982" y="2015613"/>
            <a:ext cx="2494452" cy="234486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Gauge_blue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순서도: 대체 처리 30"/>
          <p:cNvSpPr/>
          <p:nvPr/>
        </p:nvSpPr>
        <p:spPr>
          <a:xfrm>
            <a:off x="3488376" y="2375653"/>
            <a:ext cx="2494452" cy="234486"/>
          </a:xfrm>
          <a:prstGeom prst="flowChartAlternateProcess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Gauge_green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3488376" y="2735693"/>
            <a:ext cx="2494452" cy="234486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Gauge_red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3347864" y="4346003"/>
            <a:ext cx="800472" cy="360040"/>
          </a:xfrm>
          <a:prstGeom prst="flowChartAlternateProcess">
            <a:avLst/>
          </a:prstGeom>
          <a:gradFill>
            <a:gsLst>
              <a:gs pos="0">
                <a:srgbClr val="FFC000"/>
              </a:gs>
              <a:gs pos="50000">
                <a:srgbClr val="FF0000"/>
              </a:gs>
              <a:gs pos="100000">
                <a:srgbClr val="FF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chemeClr val="bg1"/>
                </a:solidFill>
              </a:rPr>
              <a:t>Btn_mini</a:t>
            </a:r>
            <a:r>
              <a:rPr lang="en-US" altLang="ko-KR" sz="800" dirty="0" smtClean="0">
                <a:solidFill>
                  <a:schemeClr val="bg1"/>
                </a:solidFill>
              </a:rPr>
              <a:t>_</a:t>
            </a:r>
          </a:p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red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2987824" y="4851394"/>
            <a:ext cx="1036140" cy="468973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 smtClean="0">
                <a:solidFill>
                  <a:srgbClr val="FFC000"/>
                </a:solidFill>
              </a:rPr>
              <a:t>Btn_dark</a:t>
            </a:r>
            <a:endParaRPr lang="ko-KR" altLang="en-US" sz="1100" dirty="0">
              <a:solidFill>
                <a:srgbClr val="FFC000"/>
              </a:solidFill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2511189" y="4336743"/>
            <a:ext cx="764667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rgbClr val="FFC000"/>
                </a:solidFill>
              </a:rPr>
              <a:t>Btn_mini</a:t>
            </a:r>
            <a:r>
              <a:rPr lang="en-US" altLang="ko-KR" sz="800" dirty="0" smtClean="0">
                <a:solidFill>
                  <a:srgbClr val="FFC000"/>
                </a:solidFill>
              </a:rPr>
              <a:t>_</a:t>
            </a:r>
          </a:p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dark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5536" y="3212976"/>
            <a:ext cx="2465158" cy="557554"/>
          </a:xfrm>
          <a:prstGeom prst="rect">
            <a:avLst/>
          </a:prstGeom>
          <a:solidFill>
            <a:srgbClr val="BFA08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7A6C64"/>
                </a:solidFill>
              </a:rPr>
              <a:t>board_sub_02</a:t>
            </a:r>
          </a:p>
          <a:p>
            <a:pPr algn="ctr"/>
            <a:endParaRPr lang="en-US" altLang="ko-KR" dirty="0" smtClean="0">
              <a:solidFill>
                <a:srgbClr val="7A6C64"/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107504" y="116632"/>
            <a:ext cx="885698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err="1" smtClean="0"/>
              <a:t>유아이</a:t>
            </a:r>
            <a:r>
              <a:rPr lang="ko-KR" altLang="en-US" dirty="0" smtClean="0"/>
              <a:t> 계층</a:t>
            </a:r>
            <a:endParaRPr lang="ko-KR" altLang="en-US" dirty="0"/>
          </a:p>
        </p:txBody>
      </p:sp>
      <p:sp>
        <p:nvSpPr>
          <p:cNvPr id="2" name="포인트가 6개인 별 1"/>
          <p:cNvSpPr/>
          <p:nvPr/>
        </p:nvSpPr>
        <p:spPr>
          <a:xfrm>
            <a:off x="4932040" y="5960732"/>
            <a:ext cx="648072" cy="720080"/>
          </a:xfrm>
          <a:prstGeom prst="star6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gradFill>
              <a:gsLst>
                <a:gs pos="52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75000"/>
                  </a:schemeClr>
                </a:gs>
                <a:gs pos="78000">
                  <a:schemeClr val="bg1">
                    <a:lumMod val="65000"/>
                  </a:schemeClr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25400" dist="25400" dir="54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포인트가 5개인 별 2"/>
          <p:cNvSpPr/>
          <p:nvPr/>
        </p:nvSpPr>
        <p:spPr>
          <a:xfrm>
            <a:off x="6228184" y="6093296"/>
            <a:ext cx="432048" cy="360040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dist="38100" dir="5400000" algn="ctr" rotWithShape="0">
              <a:srgbClr val="CC9B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대체 처리 37"/>
          <p:cNvSpPr/>
          <p:nvPr/>
        </p:nvSpPr>
        <p:spPr>
          <a:xfrm>
            <a:off x="3491880" y="3068960"/>
            <a:ext cx="2494452" cy="234486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</a:rPr>
              <a:t>Gauge_yellow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십이각형 3"/>
          <p:cNvSpPr/>
          <p:nvPr/>
        </p:nvSpPr>
        <p:spPr>
          <a:xfrm>
            <a:off x="4030824" y="4283495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432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시즌의 시작과 유저의 생성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하나의 대륙은 </a:t>
            </a:r>
            <a:r>
              <a:rPr lang="en-US" altLang="ko-KR" sz="1600" dirty="0" smtClean="0"/>
              <a:t>1000X1000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대륙 중앙부터 유저가 집결해서 </a:t>
            </a:r>
            <a:r>
              <a:rPr lang="en-US" altLang="ko-KR" sz="1600" dirty="0" smtClean="0"/>
              <a:t>3750</a:t>
            </a:r>
            <a:r>
              <a:rPr lang="ko-KR" altLang="en-US" sz="1600" dirty="0" smtClean="0"/>
              <a:t>명이 넘으면 다음 대륙이 열린다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거신도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레벨 업을 하므로 시간이 지날 수록 중앙은 고 레벨 지역이 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2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7270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05" y="334389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4" y="371508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43" y="408627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12" y="445746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66" y="3366986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3738176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04" y="4109366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3" y="4480556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42" y="4851746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96" y="374479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65" y="411598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4" y="448717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03" y="485836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2" y="522955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27" y="411598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96" y="448717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65" y="485836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4" y="522955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503" y="560074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57" y="448717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26" y="485836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95" y="522955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64" y="560074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3" y="5971933"/>
            <a:ext cx="1016861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타원형 설명선 80"/>
          <p:cNvSpPr/>
          <p:nvPr/>
        </p:nvSpPr>
        <p:spPr>
          <a:xfrm>
            <a:off x="3340470" y="1166336"/>
            <a:ext cx="2427560" cy="1416033"/>
          </a:xfrm>
          <a:prstGeom prst="wedgeEllipseCallout">
            <a:avLst>
              <a:gd name="adj1" fmla="val -2668"/>
              <a:gd name="adj2" fmla="val 203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1. </a:t>
            </a:r>
            <a:r>
              <a:rPr lang="ko-KR" altLang="en-US" sz="1600" dirty="0" smtClean="0"/>
              <a:t>시작지점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유저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거인 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자원 등이 생성되어 유저와 함께 성장한다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82" name="타원형 설명선 81"/>
          <p:cNvSpPr/>
          <p:nvPr/>
        </p:nvSpPr>
        <p:spPr>
          <a:xfrm>
            <a:off x="6104880" y="1052736"/>
            <a:ext cx="2427560" cy="1416033"/>
          </a:xfrm>
          <a:prstGeom prst="wedgeEllipseCallout">
            <a:avLst>
              <a:gd name="adj1" fmla="val -79021"/>
              <a:gd name="adj2" fmla="val 219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2. </a:t>
            </a:r>
            <a:r>
              <a:rPr lang="ko-KR" altLang="en-US" sz="1600" dirty="0" smtClean="0"/>
              <a:t>점점 외곽으로</a:t>
            </a:r>
            <a:endParaRPr lang="en-US" altLang="ko-KR" sz="1600" dirty="0" smtClean="0"/>
          </a:p>
          <a:p>
            <a:pPr algn="ctr"/>
            <a:r>
              <a:rPr lang="ko-KR" altLang="en-US" sz="1100" dirty="0" smtClean="0"/>
              <a:t>이후에 생성 된 유저들은 외곽에 배치된다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83" name="십이각형 82"/>
          <p:cNvSpPr/>
          <p:nvPr/>
        </p:nvSpPr>
        <p:spPr>
          <a:xfrm>
            <a:off x="3865771" y="4364125"/>
            <a:ext cx="1277189" cy="8091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1" name="십이각형 30"/>
          <p:cNvSpPr/>
          <p:nvPr/>
        </p:nvSpPr>
        <p:spPr>
          <a:xfrm>
            <a:off x="3346220" y="4052957"/>
            <a:ext cx="2316286" cy="1536648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2" name="타원형 설명선 31"/>
          <p:cNvSpPr/>
          <p:nvPr/>
        </p:nvSpPr>
        <p:spPr>
          <a:xfrm>
            <a:off x="107987" y="1835915"/>
            <a:ext cx="3365002" cy="2112898"/>
          </a:xfrm>
          <a:prstGeom prst="wedgeEllipseCallout">
            <a:avLst>
              <a:gd name="adj1" fmla="val 77250"/>
              <a:gd name="adj2" fmla="val 8612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유저의 좌표</a:t>
            </a:r>
            <a:endParaRPr lang="en-US" altLang="ko-KR" sz="1600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대륙좌표</a:t>
            </a:r>
            <a:r>
              <a:rPr lang="en-US" altLang="ko-KR" sz="1000" dirty="0" smtClean="0"/>
              <a:t>, X</a:t>
            </a:r>
            <a:r>
              <a:rPr lang="ko-KR" altLang="en-US" sz="1000" dirty="0" smtClean="0"/>
              <a:t>좌표</a:t>
            </a:r>
            <a:r>
              <a:rPr lang="en-US" altLang="ko-KR" sz="1000" dirty="0" smtClean="0"/>
              <a:t>, y</a:t>
            </a:r>
            <a:r>
              <a:rPr lang="ko-KR" altLang="en-US" sz="1000" dirty="0" smtClean="0"/>
              <a:t>좌표</a:t>
            </a:r>
            <a:r>
              <a:rPr lang="en-US" altLang="ko-KR" sz="1000" dirty="0" smtClean="0"/>
              <a:t>)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100" b="1" dirty="0" smtClean="0"/>
              <a:t>대륙 좌표의 규칙 </a:t>
            </a:r>
            <a:endParaRPr lang="en-US" altLang="ko-KR" sz="1100" b="1" dirty="0" smtClean="0"/>
          </a:p>
          <a:p>
            <a:pPr algn="ctr"/>
            <a:r>
              <a:rPr lang="en-US" altLang="ko-KR" sz="1000" dirty="0" smtClean="0"/>
              <a:t>(</a:t>
            </a:r>
            <a:r>
              <a:rPr lang="ko-KR" altLang="en-US" sz="1000" dirty="0" smtClean="0"/>
              <a:t>외곽으로 한 단계 커질 때마다 시계방향으로 넘버링</a:t>
            </a:r>
            <a:r>
              <a:rPr lang="en-US" altLang="ko-KR" sz="1000" dirty="0" smtClean="0"/>
              <a:t>)</a:t>
            </a:r>
          </a:p>
          <a:p>
            <a:pPr algn="ctr"/>
            <a:r>
              <a:rPr lang="en-US" altLang="ko-KR" sz="1000" dirty="0" smtClean="0"/>
              <a:t>024 025 010 011 012</a:t>
            </a:r>
          </a:p>
          <a:p>
            <a:pPr algn="ctr"/>
            <a:r>
              <a:rPr lang="en-US" altLang="ko-KR" sz="1000" dirty="0" smtClean="0"/>
              <a:t> 023 009 002 003 013</a:t>
            </a:r>
          </a:p>
          <a:p>
            <a:pPr algn="ctr"/>
            <a:r>
              <a:rPr lang="en-US" altLang="ko-KR" sz="1000" dirty="0" smtClean="0"/>
              <a:t>022 008 001 004 014</a:t>
            </a:r>
          </a:p>
          <a:p>
            <a:pPr algn="ctr"/>
            <a:r>
              <a:rPr lang="en-US" altLang="ko-KR" sz="1000" dirty="0" smtClean="0"/>
              <a:t>021 007 006 005 015</a:t>
            </a:r>
          </a:p>
          <a:p>
            <a:pPr algn="ctr"/>
            <a:r>
              <a:rPr lang="en-US" altLang="ko-KR" sz="1000" dirty="0" smtClean="0"/>
              <a:t>020 019 018 017 016</a:t>
            </a:r>
          </a:p>
        </p:txBody>
      </p:sp>
    </p:spTree>
    <p:extLst>
      <p:ext uri="{BB962C8B-B14F-4D97-AF65-F5344CB8AC3E}">
        <p14:creationId xmlns:p14="http://schemas.microsoft.com/office/powerpoint/2010/main" val="691552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work_2015\titan\기획\제안서\ground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72" y="1199659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_2015\titan\기획\제안서\ground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20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_2015\titan\기획\제안서\ground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43" y="3427568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땅의 속성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무속성</a:t>
            </a:r>
            <a:r>
              <a:rPr lang="en-US" altLang="ko-KR" sz="1600" dirty="0" smtClean="0"/>
              <a:t>, 6</a:t>
            </a:r>
            <a:r>
              <a:rPr lang="ko-KR" altLang="en-US" sz="1600" dirty="0" smtClean="0"/>
              <a:t>개의 </a:t>
            </a:r>
            <a:r>
              <a:rPr lang="ko-KR" altLang="en-US" sz="1600" b="1" dirty="0" smtClean="0">
                <a:solidFill>
                  <a:schemeClr val="accent3">
                    <a:lumMod val="75000"/>
                  </a:schemeClr>
                </a:solidFill>
              </a:rPr>
              <a:t>일반속성</a:t>
            </a:r>
            <a:r>
              <a:rPr lang="en-US" altLang="ko-KR" sz="1600" dirty="0" smtClean="0"/>
              <a:t>, 3</a:t>
            </a:r>
            <a:r>
              <a:rPr lang="ko-KR" altLang="en-US" sz="1600" dirty="0" smtClean="0"/>
              <a:t>개의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</a:rPr>
              <a:t>상위속성</a:t>
            </a:r>
            <a:r>
              <a:rPr lang="ko-KR" altLang="en-US" sz="1600" dirty="0" smtClean="0"/>
              <a:t>이 존재한다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속성은 좌표에 귀속되며 일반속성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종을 우선 제작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평소에는 접근할 수 없는 신비지역이 존재한다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세계전쟁 이벤트에 사용</a:t>
            </a:r>
            <a:r>
              <a:rPr lang="en-US" altLang="ko-KR" sz="1600" dirty="0" smtClean="0"/>
              <a:t>)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속성간의 상성은 없지만 속성에 맞는 장비를 착용하면 </a:t>
            </a:r>
            <a:r>
              <a:rPr lang="ko-KR" altLang="en-US" sz="1600" dirty="0" err="1" smtClean="0"/>
              <a:t>버프를</a:t>
            </a:r>
            <a:r>
              <a:rPr lang="ko-KR" altLang="en-US" sz="1600" dirty="0" smtClean="0"/>
              <a:t> 받는다</a:t>
            </a:r>
            <a:r>
              <a:rPr lang="en-US" altLang="ko-KR" sz="1600" dirty="0" smtClean="0"/>
              <a:t>. </a:t>
            </a:r>
          </a:p>
        </p:txBody>
      </p:sp>
      <p:sp>
        <p:nvSpPr>
          <p:cNvPr id="29" name="타원형 설명선 28"/>
          <p:cNvSpPr/>
          <p:nvPr/>
        </p:nvSpPr>
        <p:spPr>
          <a:xfrm>
            <a:off x="1628149" y="1165500"/>
            <a:ext cx="1440160" cy="551937"/>
          </a:xfrm>
          <a:prstGeom prst="wedgeEllipseCallout">
            <a:avLst>
              <a:gd name="adj1" fmla="val 54739"/>
              <a:gd name="adj2" fmla="val 45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얼음속성</a:t>
            </a:r>
            <a:endParaRPr lang="ko-KR" altLang="en-US" sz="1100" dirty="0"/>
          </a:p>
        </p:txBody>
      </p:sp>
      <p:sp>
        <p:nvSpPr>
          <p:cNvPr id="30" name="타원형 설명선 29"/>
          <p:cNvSpPr/>
          <p:nvPr/>
        </p:nvSpPr>
        <p:spPr>
          <a:xfrm>
            <a:off x="5940152" y="5655611"/>
            <a:ext cx="1440160" cy="551937"/>
          </a:xfrm>
          <a:prstGeom prst="wedgeEllipseCallout">
            <a:avLst>
              <a:gd name="adj1" fmla="val -65955"/>
              <a:gd name="adj2" fmla="val -5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숲</a:t>
            </a:r>
            <a:r>
              <a:rPr lang="ko-KR" altLang="en-US" sz="1100" dirty="0" err="1" smtClean="0"/>
              <a:t>속성</a:t>
            </a:r>
            <a:endParaRPr lang="ko-KR" altLang="en-US" sz="1100" dirty="0"/>
          </a:p>
        </p:txBody>
      </p:sp>
      <p:sp>
        <p:nvSpPr>
          <p:cNvPr id="31" name="타원형 설명선 30"/>
          <p:cNvSpPr/>
          <p:nvPr/>
        </p:nvSpPr>
        <p:spPr>
          <a:xfrm>
            <a:off x="7577768" y="4809209"/>
            <a:ext cx="1440160" cy="551937"/>
          </a:xfrm>
          <a:prstGeom prst="wedgeEllipseCallout">
            <a:avLst>
              <a:gd name="adj1" fmla="val -66527"/>
              <a:gd name="adj2" fmla="val -57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화염속성</a:t>
            </a:r>
            <a:endParaRPr lang="ko-KR" altLang="en-US" sz="1100" dirty="0"/>
          </a:p>
        </p:txBody>
      </p:sp>
      <p:sp>
        <p:nvSpPr>
          <p:cNvPr id="32" name="타원형 설명선 31"/>
          <p:cNvSpPr/>
          <p:nvPr/>
        </p:nvSpPr>
        <p:spPr>
          <a:xfrm>
            <a:off x="107504" y="1818920"/>
            <a:ext cx="1440160" cy="551937"/>
          </a:xfrm>
          <a:prstGeom prst="wedgeEllipseCallout">
            <a:avLst>
              <a:gd name="adj1" fmla="val 62748"/>
              <a:gd name="adj2" fmla="val 54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무속성</a:t>
            </a:r>
            <a:endParaRPr lang="ko-KR" altLang="en-US" sz="1100" dirty="0"/>
          </a:p>
        </p:txBody>
      </p:sp>
      <p:pic>
        <p:nvPicPr>
          <p:cNvPr id="1030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27" y="986365"/>
            <a:ext cx="4027012" cy="23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2" y="2115240"/>
            <a:ext cx="4027012" cy="23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460" y="2115266"/>
            <a:ext cx="4027012" cy="23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78" y="3259080"/>
            <a:ext cx="4027012" cy="233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work_2015\titan\기획\제안서\ground_castle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39" y="3634537"/>
            <a:ext cx="4277889" cy="197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81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work_2015\titan\기획\제안서\grid_20_20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6" y="1114582"/>
            <a:ext cx="7427913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 배치 규칙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1. 5</a:t>
            </a:r>
            <a:r>
              <a:rPr lang="ko-KR" altLang="en-US" sz="1600" dirty="0" smtClean="0"/>
              <a:t>칸마다 하나씩 </a:t>
            </a:r>
            <a:r>
              <a:rPr lang="en-US" altLang="ko-KR" sz="1600" dirty="0" smtClean="0"/>
              <a:t>1lv</a:t>
            </a:r>
            <a:r>
              <a:rPr lang="ko-KR" altLang="en-US" sz="1600" dirty="0" smtClean="0"/>
              <a:t>유저가 들어선다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유저와 유저 사이에 </a:t>
            </a:r>
            <a:r>
              <a:rPr lang="en-US" altLang="ko-KR" sz="1600" dirty="0" smtClean="0"/>
              <a:t>1lv</a:t>
            </a:r>
            <a:r>
              <a:rPr lang="ko-KR" altLang="en-US" sz="1600" dirty="0" smtClean="0"/>
              <a:t>거인의 성이 들어선 후 같이 성장한다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가끔 출몰하는 </a:t>
            </a:r>
            <a:r>
              <a:rPr lang="ko-KR" altLang="en-US" sz="1600" dirty="0" err="1" smtClean="0"/>
              <a:t>인스턴스</a:t>
            </a:r>
            <a:r>
              <a:rPr lang="ko-KR" altLang="en-US" sz="1600" dirty="0" smtClean="0"/>
              <a:t> 지역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금광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해적선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탐험해서 자원을 수급한다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9" name="타원형 설명선 28"/>
          <p:cNvSpPr/>
          <p:nvPr/>
        </p:nvSpPr>
        <p:spPr>
          <a:xfrm>
            <a:off x="295925" y="1412776"/>
            <a:ext cx="1440160" cy="551937"/>
          </a:xfrm>
          <a:prstGeom prst="wedgeEllipseCallout">
            <a:avLst>
              <a:gd name="adj1" fmla="val 106792"/>
              <a:gd name="adj2" fmla="val 203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유저</a:t>
            </a:r>
            <a:endParaRPr lang="ko-KR" altLang="en-US" sz="1100" dirty="0"/>
          </a:p>
        </p:txBody>
      </p:sp>
      <p:sp>
        <p:nvSpPr>
          <p:cNvPr id="30" name="타원형 설명선 29"/>
          <p:cNvSpPr/>
          <p:nvPr/>
        </p:nvSpPr>
        <p:spPr>
          <a:xfrm>
            <a:off x="179512" y="2276872"/>
            <a:ext cx="1440160" cy="551937"/>
          </a:xfrm>
          <a:prstGeom prst="wedgeEllipseCallout">
            <a:avLst>
              <a:gd name="adj1" fmla="val 65035"/>
              <a:gd name="adj2" fmla="val 67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거인의 성</a:t>
            </a:r>
            <a:endParaRPr lang="ko-KR" altLang="en-US" sz="1100" dirty="0"/>
          </a:p>
        </p:txBody>
      </p:sp>
      <p:pic>
        <p:nvPicPr>
          <p:cNvPr id="2051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0486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7006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_2015\titan\기획\제안서\st_sh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77" y="1964713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work_2015\titan\기획\제안서\st_shi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36" y="1870472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형 설명선 13"/>
          <p:cNvSpPr/>
          <p:nvPr/>
        </p:nvSpPr>
        <p:spPr>
          <a:xfrm>
            <a:off x="2060691" y="1136807"/>
            <a:ext cx="1440160" cy="551937"/>
          </a:xfrm>
          <a:prstGeom prst="wedgeEllipseCallout">
            <a:avLst>
              <a:gd name="adj1" fmla="val 45015"/>
              <a:gd name="adj2" fmla="val 214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채집용 금광</a:t>
            </a:r>
            <a:endParaRPr lang="ko-KR" altLang="en-US" sz="1100" dirty="0"/>
          </a:p>
        </p:txBody>
      </p:sp>
      <p:sp>
        <p:nvSpPr>
          <p:cNvPr id="15" name="타원형 설명선 14"/>
          <p:cNvSpPr/>
          <p:nvPr/>
        </p:nvSpPr>
        <p:spPr>
          <a:xfrm>
            <a:off x="5292080" y="1052736"/>
            <a:ext cx="1440160" cy="551937"/>
          </a:xfrm>
          <a:prstGeom prst="wedgeEllipseCallout">
            <a:avLst>
              <a:gd name="adj1" fmla="val -14474"/>
              <a:gd name="adj2" fmla="val 149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채집용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해적</a:t>
            </a:r>
            <a:r>
              <a:rPr lang="ko-KR" altLang="en-US" sz="1100" dirty="0"/>
              <a:t>선</a:t>
            </a:r>
          </a:p>
        </p:txBody>
      </p:sp>
      <p:sp>
        <p:nvSpPr>
          <p:cNvPr id="17" name="타원형 설명선 16"/>
          <p:cNvSpPr/>
          <p:nvPr/>
        </p:nvSpPr>
        <p:spPr>
          <a:xfrm>
            <a:off x="35496" y="4581128"/>
            <a:ext cx="3365002" cy="2256914"/>
          </a:xfrm>
          <a:prstGeom prst="wedgeEllipseCallout">
            <a:avLst>
              <a:gd name="adj1" fmla="val -3047"/>
              <a:gd name="adj2" fmla="val -5097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성</a:t>
            </a:r>
            <a:endParaRPr lang="en-US" altLang="ko-KR" dirty="0" smtClean="0"/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성장하며 </a:t>
            </a:r>
            <a:r>
              <a:rPr lang="ko-KR" alt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점령전을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벌인다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.)</a:t>
            </a:r>
          </a:p>
          <a:p>
            <a:pPr algn="ctr"/>
            <a:r>
              <a:rPr lang="en-US" altLang="ko-KR" sz="1000" dirty="0" smtClean="0"/>
              <a:t>1.</a:t>
            </a:r>
            <a:r>
              <a:rPr lang="ko-KR" altLang="en-US" sz="1000" dirty="0" smtClean="0"/>
              <a:t>유저 </a:t>
            </a:r>
            <a:r>
              <a:rPr lang="en-US" altLang="ko-KR" sz="1000" dirty="0" smtClean="0"/>
              <a:t>=&gt; 5</a:t>
            </a:r>
            <a:r>
              <a:rPr lang="ko-KR" altLang="en-US" sz="1000" dirty="0" smtClean="0"/>
              <a:t>레벨까지 성장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2.</a:t>
            </a:r>
            <a:r>
              <a:rPr lang="ko-KR" altLang="en-US" sz="1000" dirty="0" smtClean="0"/>
              <a:t>거인의 성 </a:t>
            </a:r>
            <a:r>
              <a:rPr lang="en-US" altLang="ko-KR" sz="1000" dirty="0" smtClean="0"/>
              <a:t>=&gt; 5</a:t>
            </a:r>
            <a:r>
              <a:rPr lang="ko-KR" altLang="en-US" sz="1000" dirty="0" smtClean="0"/>
              <a:t>레벨까지 성장 </a:t>
            </a:r>
            <a:endParaRPr lang="en-US" altLang="ko-KR" sz="1000" dirty="0" smtClean="0"/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dirty="0" smtClean="0"/>
              <a:t>채집용 </a:t>
            </a:r>
            <a:r>
              <a:rPr lang="ko-KR" altLang="en-US" dirty="0" err="1" smtClean="0"/>
              <a:t>던전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빈 곳에 출몰해서 자원을 다 채집하면 사라진다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.)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0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altLang="ko-KR" sz="1000" dirty="0" smtClean="0"/>
              <a:t>1.</a:t>
            </a:r>
            <a:r>
              <a:rPr lang="ko-KR" altLang="en-US" sz="1000" dirty="0" smtClean="0"/>
              <a:t>금광 </a:t>
            </a:r>
            <a:r>
              <a:rPr lang="en-US" altLang="ko-KR" sz="1000" dirty="0" smtClean="0"/>
              <a:t>=&gt; 5</a:t>
            </a:r>
            <a:r>
              <a:rPr lang="ko-KR" altLang="en-US" sz="1000" dirty="0" smtClean="0"/>
              <a:t>레벨까지 성장</a:t>
            </a:r>
            <a:endParaRPr lang="en-US" altLang="ko-KR" sz="1000" dirty="0"/>
          </a:p>
          <a:p>
            <a:pPr algn="ctr"/>
            <a:r>
              <a:rPr lang="en-US" altLang="ko-KR" sz="1000" dirty="0" smtClean="0"/>
              <a:t>2.</a:t>
            </a:r>
            <a:r>
              <a:rPr lang="ko-KR" altLang="en-US" sz="1000" dirty="0" err="1" smtClean="0"/>
              <a:t>마석광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=&gt; 5</a:t>
            </a:r>
            <a:r>
              <a:rPr lang="ko-KR" altLang="en-US" sz="1000" dirty="0" smtClean="0"/>
              <a:t>레벨까지 성장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3.</a:t>
            </a:r>
            <a:r>
              <a:rPr lang="ko-KR" altLang="en-US" sz="1000" dirty="0" smtClean="0"/>
              <a:t>해적선 </a:t>
            </a:r>
            <a:r>
              <a:rPr lang="en-US" altLang="ko-KR" sz="1000" dirty="0" smtClean="0"/>
              <a:t>=&gt; 5</a:t>
            </a:r>
            <a:r>
              <a:rPr lang="ko-KR" altLang="en-US" sz="1000" dirty="0" smtClean="0"/>
              <a:t>레벨까지 성장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37190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work_2015\titan\기획\제안서\grid_20_20_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6" y="1124744"/>
            <a:ext cx="7440612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세계전쟁 진행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유저와 거인이 각각 세력을 확장하게 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이탈 유저가 많으면 거인의 성이 급격히 커져서 유저에게 위협이 된다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거인 사냥을 원하는 유저는 이곳으로 이주해야 한다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9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0486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work_2015\titan\기획\제안서\st_m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76" y="276366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06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세계전쟁 이벤트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상위 속성의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거신들이</a:t>
            </a:r>
            <a:r>
              <a:rPr lang="ko-KR" altLang="en-US" sz="1600" dirty="0" smtClean="0">
                <a:solidFill>
                  <a:srgbClr val="FF0000"/>
                </a:solidFill>
              </a:rPr>
              <a:t> 유저를 공격한다</a:t>
            </a:r>
            <a:r>
              <a:rPr lang="en-US" altLang="ko-KR" sz="1600" dirty="0" smtClean="0">
                <a:solidFill>
                  <a:srgbClr val="FF0000"/>
                </a:solidFill>
              </a:rPr>
              <a:t>.)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 smtClean="0"/>
              <a:t>세계 곳곳에 있는 분화구에서 특정 시기에 상위 속성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메탈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어둠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빛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중 </a:t>
            </a:r>
            <a:r>
              <a:rPr lang="ko-KR" altLang="en-US" sz="1600" dirty="0" err="1" smtClean="0"/>
              <a:t>한개가</a:t>
            </a:r>
            <a:r>
              <a:rPr lang="ko-KR" altLang="en-US" sz="1600" dirty="0" smtClean="0"/>
              <a:t> 출현한다</a:t>
            </a:r>
            <a:r>
              <a:rPr lang="en-US" altLang="ko-KR" sz="1600" dirty="0" smtClean="0"/>
              <a:t>.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어둠이 출현할 경우 </a:t>
            </a:r>
            <a:r>
              <a:rPr lang="ko-KR" altLang="en-US" sz="1600" dirty="0" smtClean="0">
                <a:solidFill>
                  <a:srgbClr val="FF0000"/>
                </a:solidFill>
              </a:rPr>
              <a:t>지옥의 문</a:t>
            </a:r>
            <a:r>
              <a:rPr lang="ko-KR" altLang="en-US" sz="1600" dirty="0" smtClean="0"/>
              <a:t>이 열리고 </a:t>
            </a:r>
            <a:r>
              <a:rPr lang="ko-KR" altLang="en-US" sz="1600" dirty="0" smtClean="0">
                <a:solidFill>
                  <a:srgbClr val="FFC000"/>
                </a:solidFill>
              </a:rPr>
              <a:t>지옥 성</a:t>
            </a:r>
            <a:r>
              <a:rPr lang="ko-KR" altLang="en-US" sz="1600" dirty="0" smtClean="0"/>
              <a:t>을 파견한다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err="1"/>
              <a:t>타</a:t>
            </a:r>
            <a:r>
              <a:rPr lang="ko-KR" altLang="en-US" sz="1600" dirty="0" err="1" smtClean="0"/>
              <a:t>천사가</a:t>
            </a:r>
            <a:r>
              <a:rPr lang="ko-KR" altLang="en-US" sz="1600" dirty="0" smtClean="0"/>
              <a:t> 사는 </a:t>
            </a:r>
            <a:r>
              <a:rPr lang="ko-KR" altLang="en-US" sz="1600" dirty="0" smtClean="0">
                <a:solidFill>
                  <a:srgbClr val="FFC000"/>
                </a:solidFill>
              </a:rPr>
              <a:t>지옥성</a:t>
            </a:r>
            <a:r>
              <a:rPr lang="ko-KR" altLang="en-US" sz="1600" dirty="0" smtClean="0"/>
              <a:t>은 유저에게 경고장을 발송하고 공격한다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비공정이</a:t>
            </a:r>
            <a:r>
              <a:rPr lang="ko-KR" altLang="en-US" sz="1600" dirty="0" smtClean="0"/>
              <a:t> 없으면 반격 불가</a:t>
            </a:r>
            <a:endParaRPr lang="en-US" altLang="ko-KR" sz="1600" dirty="0" smtClean="0"/>
          </a:p>
        </p:txBody>
      </p:sp>
      <p:pic>
        <p:nvPicPr>
          <p:cNvPr id="32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17" y="121244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53" y="196568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6568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2901791"/>
            <a:ext cx="2952328" cy="1689349"/>
          </a:xfrm>
          <a:prstGeom prst="rect">
            <a:avLst/>
          </a:prstGeom>
          <a:noFill/>
        </p:spPr>
      </p:pic>
      <p:pic>
        <p:nvPicPr>
          <p:cNvPr id="36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" y="268576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707313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71" y="340584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99" y="3419533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73" y="4145349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08" y="1052736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37" y="1800018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5" y="1800018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2" y="2558226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36" y="2557670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37" y="3261832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5" y="3286901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346" y="3981912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491880" y="3501588"/>
            <a:ext cx="201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</a:rPr>
              <a:t>22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일 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22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시간 </a:t>
            </a:r>
            <a:r>
              <a:rPr lang="en-US" altLang="ko-KR" sz="800" b="1" dirty="0">
                <a:solidFill>
                  <a:srgbClr val="FFFF00"/>
                </a:solidFill>
              </a:rPr>
              <a:t>1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6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분 남음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15816" y="3356992"/>
            <a:ext cx="31350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무언가 불길한 것이 몰려오고 있습니다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5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12" y="3090446"/>
            <a:ext cx="315402" cy="3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283968" y="3090446"/>
            <a:ext cx="713171" cy="338554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</a:rPr>
              <a:t>지난 시즌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best</a:t>
            </a: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유저네임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22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910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세계전쟁 이벤트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군림하는 길드를 나머지 길드들이 뜯어먹는 공성전투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이것이 진정한 시즌전쟁임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l"/>
            <a:r>
              <a:rPr lang="en-US" altLang="ko-KR" sz="1600" dirty="0" smtClean="0"/>
              <a:t>1. N</a:t>
            </a:r>
            <a:r>
              <a:rPr lang="ko-KR" altLang="en-US" sz="1600" dirty="0" smtClean="0"/>
              <a:t>일에 한번 대륙의 왕을 정하는 왕좌전이 열린다</a:t>
            </a:r>
            <a:r>
              <a:rPr lang="en-US" altLang="ko-KR" sz="1600" dirty="0" smtClean="0"/>
              <a:t>. </a:t>
            </a:r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 smtClean="0"/>
              <a:t>방어하는 길드는 쟁탈전 전용 성을 배정받아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일 동안 성장시켜야 한다</a:t>
            </a:r>
            <a:r>
              <a:rPr lang="en-US" altLang="ko-KR" sz="1600" dirty="0" smtClean="0"/>
              <a:t>.  </a:t>
            </a:r>
          </a:p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 smtClean="0"/>
              <a:t>왕권이 유지되는 </a:t>
            </a:r>
            <a:r>
              <a:rPr lang="en-US" altLang="ko-KR" sz="1600" dirty="0" smtClean="0"/>
              <a:t>n</a:t>
            </a:r>
            <a:r>
              <a:rPr lang="ko-KR" altLang="en-US" sz="1600" dirty="0" smtClean="0"/>
              <a:t>일 동안 다양한 혜택이 주어진다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pic>
        <p:nvPicPr>
          <p:cNvPr id="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17" y="1212442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53" y="196568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6568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2685768"/>
            <a:ext cx="2952328" cy="1689349"/>
          </a:xfrm>
          <a:prstGeom prst="rect">
            <a:avLst/>
          </a:prstGeom>
          <a:noFill/>
        </p:spPr>
      </p:pic>
      <p:pic>
        <p:nvPicPr>
          <p:cNvPr id="1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7" y="268576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2707313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71" y="3405848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99" y="3419533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73" y="4145349"/>
            <a:ext cx="2952328" cy="16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08" y="1052736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37" y="1800018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5" y="1800018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2" y="2558226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36" y="2557670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37" y="3261832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65" y="3286901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work_2015\titan\기획\제안서\ground_castle_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346" y="3981912"/>
            <a:ext cx="2697782" cy="15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3389059" y="2557670"/>
            <a:ext cx="2191053" cy="132259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alpha val="18000"/>
                </a:schemeClr>
              </a:gs>
              <a:gs pos="5000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2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5">
                <a:lumMod val="40000"/>
                <a:lumOff val="60000"/>
                <a:alpha val="28000"/>
              </a:schemeClr>
            </a:solidFill>
          </a:ln>
          <a:effectLst>
            <a:glow rad="190500">
              <a:schemeClr val="accent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보호막임</a:t>
            </a:r>
            <a:endParaRPr lang="en-US" altLang="ko-KR" sz="1050" dirty="0" smtClean="0"/>
          </a:p>
          <a:p>
            <a:pPr algn="ctr"/>
            <a:endParaRPr lang="en-US" altLang="ko-KR" sz="1050" dirty="0"/>
          </a:p>
          <a:p>
            <a:pPr algn="ctr"/>
            <a:endParaRPr lang="en-US" altLang="ko-KR" sz="1050" dirty="0" smtClean="0"/>
          </a:p>
          <a:p>
            <a:pPr algn="ctr"/>
            <a:endParaRPr lang="en-US" altLang="ko-KR" sz="1050" dirty="0" smtClean="0"/>
          </a:p>
          <a:p>
            <a:pPr algn="ctr"/>
            <a:endParaRPr lang="en-US" altLang="ko-KR" sz="1050" dirty="0"/>
          </a:p>
          <a:p>
            <a:pPr algn="ctr"/>
            <a:endParaRPr lang="en-US" altLang="ko-KR" sz="1050" dirty="0" smtClean="0"/>
          </a:p>
          <a:p>
            <a:pPr algn="ctr"/>
            <a:endParaRPr lang="ko-KR" alt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3491880" y="3501588"/>
            <a:ext cx="2016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</a:rPr>
              <a:t>22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일 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22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시간 </a:t>
            </a:r>
            <a:r>
              <a:rPr lang="en-US" altLang="ko-KR" sz="800" b="1" dirty="0">
                <a:solidFill>
                  <a:srgbClr val="FFFF00"/>
                </a:solidFill>
              </a:rPr>
              <a:t>1</a:t>
            </a:r>
            <a:r>
              <a:rPr lang="en-US" altLang="ko-KR" sz="800" b="1" dirty="0" smtClean="0">
                <a:solidFill>
                  <a:srgbClr val="FFFF00"/>
                </a:solidFill>
              </a:rPr>
              <a:t>6</a:t>
            </a:r>
            <a:r>
              <a:rPr lang="ko-KR" altLang="en-US" sz="800" b="1" dirty="0" smtClean="0">
                <a:solidFill>
                  <a:srgbClr val="FFFF00"/>
                </a:solidFill>
              </a:rPr>
              <a:t>분 남음</a:t>
            </a:r>
            <a:endParaRPr lang="ko-KR" altLang="en-US" sz="800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1880" y="3356992"/>
            <a:ext cx="2016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왕좌 쟁탈전이 곧 시작됩니다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.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12" y="3090446"/>
            <a:ext cx="315402" cy="3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283968" y="3090446"/>
            <a:ext cx="713171" cy="338554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</a:rPr>
              <a:t>현재 왕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r>
              <a:rPr lang="ko-KR" altLang="en-US" sz="1000" b="1" dirty="0" smtClean="0">
                <a:solidFill>
                  <a:schemeClr val="bg1"/>
                </a:solidFill>
              </a:rPr>
              <a:t>유저네임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35496" y="4581128"/>
            <a:ext cx="3888432" cy="2256914"/>
          </a:xfrm>
          <a:prstGeom prst="wedgeEllipseCallout">
            <a:avLst>
              <a:gd name="adj1" fmla="val -3047"/>
              <a:gd name="adj2" fmla="val -5097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왕좌의 혜택</a:t>
            </a:r>
            <a:endParaRPr lang="en-US" altLang="ko-KR" dirty="0" smtClean="0"/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왕좌에 앉은 후 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주일간 유지된다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.)</a:t>
            </a:r>
          </a:p>
          <a:p>
            <a:r>
              <a:rPr lang="en-US" altLang="ko-KR" sz="1050" b="1" dirty="0" smtClean="0"/>
              <a:t>1. </a:t>
            </a:r>
            <a:r>
              <a:rPr lang="ko-KR" altLang="en-US" sz="1050" b="1" dirty="0" smtClean="0"/>
              <a:t>대륙 정책수립 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버프를</a:t>
            </a:r>
            <a:r>
              <a:rPr lang="ko-KR" altLang="en-US" sz="1000" dirty="0" smtClean="0"/>
              <a:t> 선택할 수 있다</a:t>
            </a:r>
            <a:r>
              <a:rPr lang="en-US" altLang="ko-KR" sz="1000" dirty="0" smtClean="0"/>
              <a:t>.)</a:t>
            </a:r>
          </a:p>
          <a:p>
            <a:r>
              <a:rPr lang="en-US" altLang="ko-KR" sz="1000" b="1" dirty="0" smtClean="0"/>
              <a:t>2. </a:t>
            </a:r>
            <a:r>
              <a:rPr lang="ko-KR" altLang="en-US" sz="1000" b="1" dirty="0" smtClean="0"/>
              <a:t>누명 씌우기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특정길드의 명예포인트 하락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b="1" dirty="0" smtClean="0"/>
              <a:t>3. </a:t>
            </a:r>
            <a:r>
              <a:rPr lang="ko-KR" altLang="en-US" sz="1000" b="1" dirty="0" smtClean="0"/>
              <a:t>성은 </a:t>
            </a:r>
            <a:r>
              <a:rPr lang="en-US" altLang="ko-KR" sz="1000" dirty="0" smtClean="0"/>
              <a:t>(10</a:t>
            </a:r>
            <a:r>
              <a:rPr lang="ko-KR" altLang="en-US" sz="1000" dirty="0" smtClean="0"/>
              <a:t>여종의 패키지 상품을 수여</a:t>
            </a:r>
            <a:r>
              <a:rPr lang="en-US" altLang="ko-KR" sz="1000" dirty="0" smtClean="0"/>
              <a:t>.)</a:t>
            </a:r>
          </a:p>
          <a:p>
            <a:r>
              <a:rPr lang="en-US" altLang="ko-KR" sz="1000" b="1" dirty="0" smtClean="0"/>
              <a:t>4. </a:t>
            </a:r>
            <a:r>
              <a:rPr lang="ko-KR" altLang="en-US" sz="1000" b="1" dirty="0" smtClean="0"/>
              <a:t>개인 </a:t>
            </a:r>
            <a:r>
              <a:rPr lang="ko-KR" altLang="en-US" sz="1000" b="1" dirty="0" err="1" smtClean="0"/>
              <a:t>버프</a:t>
            </a:r>
            <a:r>
              <a:rPr lang="ko-KR" altLang="en-US" sz="1000" b="1" dirty="0" smtClean="0"/>
              <a:t> 부여 </a:t>
            </a:r>
            <a:r>
              <a:rPr lang="en-US" altLang="ko-KR" sz="1000" dirty="0" smtClean="0"/>
              <a:t>( 10</a:t>
            </a:r>
            <a:r>
              <a:rPr lang="ko-KR" altLang="en-US" sz="1000" dirty="0" smtClean="0"/>
              <a:t>여명에게 관직을 수여</a:t>
            </a:r>
            <a:r>
              <a:rPr lang="en-US" altLang="ko-KR" sz="1000" dirty="0" smtClean="0"/>
              <a:t>.)</a:t>
            </a:r>
          </a:p>
          <a:p>
            <a:r>
              <a:rPr lang="en-US" altLang="ko-KR" sz="1000" b="1" dirty="0" smtClean="0"/>
              <a:t>5. </a:t>
            </a:r>
            <a:r>
              <a:rPr lang="ko-KR" altLang="en-US" sz="1000" b="1" dirty="0" smtClean="0"/>
              <a:t>자연개발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땅의 속성을 선택할 수 있다</a:t>
            </a:r>
            <a:r>
              <a:rPr lang="en-US" altLang="ko-KR" sz="1000" dirty="0" smtClean="0"/>
              <a:t>.)</a:t>
            </a:r>
          </a:p>
          <a:p>
            <a:r>
              <a:rPr lang="en-US" altLang="ko-KR" sz="1000" b="1" dirty="0" smtClean="0"/>
              <a:t>6. </a:t>
            </a:r>
            <a:r>
              <a:rPr lang="ko-KR" altLang="en-US" sz="1000" b="1" dirty="0" smtClean="0"/>
              <a:t>왕실 근위병 카드 수집확률 대폭상승</a:t>
            </a:r>
            <a:endParaRPr lang="en-US" altLang="ko-KR" sz="1000" b="1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장기집권을 위한 필수 용병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37" name="타원형 설명선 36"/>
          <p:cNvSpPr/>
          <p:nvPr/>
        </p:nvSpPr>
        <p:spPr>
          <a:xfrm>
            <a:off x="5148064" y="4569661"/>
            <a:ext cx="3888432" cy="2256914"/>
          </a:xfrm>
          <a:prstGeom prst="wedgeEllipseCallout">
            <a:avLst>
              <a:gd name="adj1" fmla="val -3047"/>
              <a:gd name="adj2" fmla="val -5097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왕권을 빼앗으려면</a:t>
            </a:r>
            <a:r>
              <a:rPr lang="en-US" altLang="ko-KR" dirty="0" smtClean="0"/>
              <a:t>?</a:t>
            </a:r>
          </a:p>
          <a:p>
            <a:pPr algn="ctr"/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왕의 성을 빼앗고 </a:t>
            </a:r>
            <a:r>
              <a:rPr lang="ko-KR" altLang="en-US" sz="1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공격량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위를 한다</a:t>
            </a:r>
            <a:r>
              <a:rPr lang="en-US" altLang="ko-KR" sz="1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.)</a:t>
            </a:r>
          </a:p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쟁탈전 하기 좋은 자리 잡기</a:t>
            </a:r>
            <a:endParaRPr lang="en-US" altLang="ko-KR" sz="1000" dirty="0" smtClean="0"/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멀리까지 공격하기 위한 비행선 키우기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연합공격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연합방어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연합 </a:t>
            </a:r>
            <a:r>
              <a:rPr lang="ko-KR" altLang="en-US" sz="1000" dirty="0" err="1" smtClean="0"/>
              <a:t>훼이크</a:t>
            </a:r>
            <a:endParaRPr lang="en-US" altLang="ko-KR" sz="1000" dirty="0" smtClean="0"/>
          </a:p>
          <a:p>
            <a:r>
              <a:rPr lang="en-US" altLang="ko-KR" sz="1000" dirty="0" smtClean="0"/>
              <a:t>4. </a:t>
            </a:r>
            <a:r>
              <a:rPr lang="ko-KR" altLang="en-US" sz="1000" dirty="0" smtClean="0"/>
              <a:t>왕실 근위병과 상성인 용병 수집</a:t>
            </a:r>
            <a:endParaRPr lang="en-US" altLang="ko-KR" sz="1000" dirty="0" smtClean="0"/>
          </a:p>
          <a:p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317392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16869</TotalTime>
  <Words>3366</Words>
  <Application>Microsoft Office PowerPoint</Application>
  <PresentationFormat>화면 슬라이드 쇼(4:3)</PresentationFormat>
  <Paragraphs>955</Paragraphs>
  <Slides>37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(titan wars) </vt:lpstr>
      <vt:lpstr>거인전쟁은 어떤 게임?</vt:lpstr>
      <vt:lpstr>세계전쟁은 이렇게 진행된다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세계지도의 요새 메뉴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세계지도의 필드 메뉴</vt:lpstr>
      <vt:lpstr>전투의 종류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BEAST ROBO</dc:title>
  <dc:creator>zard96</dc:creator>
  <cp:lastModifiedBy>Registered User</cp:lastModifiedBy>
  <cp:revision>824</cp:revision>
  <dcterms:created xsi:type="dcterms:W3CDTF">2015-05-16T14:54:41Z</dcterms:created>
  <dcterms:modified xsi:type="dcterms:W3CDTF">2016-02-17T11:33:44Z</dcterms:modified>
</cp:coreProperties>
</file>